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09" r:id="rId2"/>
    <p:sldId id="815" r:id="rId3"/>
    <p:sldId id="816" r:id="rId4"/>
    <p:sldId id="817" r:id="rId5"/>
    <p:sldId id="769" r:id="rId6"/>
    <p:sldId id="763" r:id="rId7"/>
    <p:sldId id="766" r:id="rId8"/>
    <p:sldId id="767" r:id="rId9"/>
    <p:sldId id="768" r:id="rId10"/>
    <p:sldId id="806" r:id="rId11"/>
    <p:sldId id="775" r:id="rId12"/>
    <p:sldId id="776" r:id="rId13"/>
    <p:sldId id="777" r:id="rId14"/>
    <p:sldId id="778" r:id="rId15"/>
    <p:sldId id="798" r:id="rId16"/>
    <p:sldId id="779" r:id="rId17"/>
    <p:sldId id="780" r:id="rId18"/>
    <p:sldId id="799" r:id="rId19"/>
    <p:sldId id="781" r:id="rId20"/>
    <p:sldId id="782" r:id="rId21"/>
    <p:sldId id="785" r:id="rId22"/>
    <p:sldId id="783" r:id="rId23"/>
    <p:sldId id="786" r:id="rId24"/>
    <p:sldId id="784" r:id="rId25"/>
    <p:sldId id="790" r:id="rId26"/>
    <p:sldId id="791" r:id="rId27"/>
    <p:sldId id="792" r:id="rId28"/>
    <p:sldId id="793" r:id="rId29"/>
    <p:sldId id="787" r:id="rId30"/>
    <p:sldId id="800" r:id="rId31"/>
    <p:sldId id="801" r:id="rId32"/>
    <p:sldId id="795" r:id="rId33"/>
    <p:sldId id="802" r:id="rId34"/>
    <p:sldId id="797" r:id="rId35"/>
    <p:sldId id="788" r:id="rId36"/>
    <p:sldId id="796" r:id="rId37"/>
    <p:sldId id="789" r:id="rId38"/>
    <p:sldId id="803" r:id="rId39"/>
    <p:sldId id="804" r:id="rId40"/>
    <p:sldId id="805" r:id="rId41"/>
    <p:sldId id="542" r:id="rId42"/>
    <p:sldId id="260" r:id="rId43"/>
    <p:sldId id="545" r:id="rId44"/>
    <p:sldId id="546" r:id="rId45"/>
    <p:sldId id="555" r:id="rId46"/>
    <p:sldId id="773" r:id="rId47"/>
    <p:sldId id="774" r:id="rId48"/>
    <p:sldId id="549" r:id="rId49"/>
    <p:sldId id="550" r:id="rId50"/>
    <p:sldId id="551" r:id="rId51"/>
    <p:sldId id="552" r:id="rId52"/>
    <p:sldId id="553" r:id="rId53"/>
    <p:sldId id="755" r:id="rId54"/>
    <p:sldId id="731" r:id="rId55"/>
    <p:sldId id="556" r:id="rId56"/>
    <p:sldId id="557" r:id="rId57"/>
    <p:sldId id="558" r:id="rId58"/>
    <p:sldId id="559" r:id="rId59"/>
    <p:sldId id="742" r:id="rId60"/>
    <p:sldId id="818" r:id="rId61"/>
    <p:sldId id="811" r:id="rId62"/>
  </p:sldIdLst>
  <p:sldSz cx="9144000" cy="6858000" type="screen4x3"/>
  <p:notesSz cx="6858000" cy="9144000"/>
  <p:embeddedFontLst>
    <p:embeddedFont>
      <p:font typeface="Libra BT" pitchFamily="66" charset="0"/>
      <p:regular r:id="rId63"/>
    </p:embeddedFont>
    <p:embeddedFont>
      <p:font typeface="CentSchbook BT" pitchFamily="18" charset="0"/>
      <p:regular r:id="rId64"/>
      <p:bold r:id="rId65"/>
      <p:italic r:id="rId66"/>
      <p:boldItalic r:id="rId67"/>
    </p:embeddedFont>
    <p:embeddedFont>
      <p:font typeface="Swis721 LtCn BT" pitchFamily="34" charset="0"/>
      <p:regular r:id="rId68"/>
      <p:italic r:id="rId69"/>
    </p:embeddedFont>
    <p:embeddedFont>
      <p:font typeface="Arial Narrow" pitchFamily="34" charset="0"/>
      <p:regular r:id="rId70"/>
      <p:bold r:id="rId71"/>
      <p:italic r:id="rId72"/>
      <p:boldItalic r:id="rId7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CC"/>
    <a:srgbClr val="00CCFF"/>
    <a:srgbClr val="0066FF"/>
    <a:srgbClr val="00FFFF"/>
    <a:srgbClr val="FFFF00"/>
    <a:srgbClr val="00FF00"/>
    <a:srgbClr val="FF66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8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FDD52-FCD4-4AE4-BA9D-F1670F4BC7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D817F-9618-44FC-B9E4-9767143278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CE3A2-3150-42DD-865E-FE15FF9684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F2E64-D78E-4B9E-9888-522A456B85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D61245-794E-4853-9815-AFC62DDED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1EFE3-5CB3-4F3C-8878-2F020D27C1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107BE-0770-4278-83D2-3DB29D561F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3245B-E6C4-4194-8390-4336901ACC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4E613-2EF2-410D-9264-42514F12CF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ED2D2-0810-4EE4-8B98-A921C02A61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8E47B-732F-4C4E-8A8C-5F96EC9952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38812E-BDE1-4F19-9191-D7BE9CEA819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presentación pertinente y persuasiva del evangelio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ipboard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ipboard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Una palabra acerca de las fotos usadas en la conferencia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Se emplean casi 2.000 fotos y gráficos para ilustrar los temas de esta conferencia. Muchas de estas fotos están disponibles libremente a través del Internet.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Fotos identificadas como procedentes de </a:t>
            </a:r>
            <a:r>
              <a:rPr lang="es-ES" sz="48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Wikimedia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</a:t>
            </a:r>
            <a:r>
              <a:rPr lang="es-ES" sz="48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Commons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pueden ser encontradas a través de: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ES" sz="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</a:t>
            </a:r>
            <a: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commons.wikimedia.org/wiki/</a:t>
            </a:r>
            <a:r>
              <a:rPr lang="es-ES" sz="40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Main_Page</a:t>
            </a:r>
            <a: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/>
            </a:r>
            <a:b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o</a:t>
            </a:r>
            <a: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/>
            </a:r>
            <a:b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</a:br>
            <a: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 commons.wikimedia.org/wiki/Portada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Fotos identificadas como procedentes de International </a:t>
            </a:r>
            <a:r>
              <a:rPr lang="es-ES" sz="48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Mission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</a:t>
            </a:r>
            <a:r>
              <a:rPr lang="es-ES" sz="48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Board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(Bautistas del Sur)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pueden ser encontradas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a través de: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ES" sz="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</a:t>
            </a:r>
            <a: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imb.org/</a:t>
            </a:r>
            <a:r>
              <a:rPr lang="es-ES" sz="40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main</a:t>
            </a:r>
            <a: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/</a:t>
            </a:r>
            <a:r>
              <a:rPr lang="es-ES" sz="40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downloads</a:t>
            </a:r>
            <a:r>
              <a:rPr lang="es-ES" sz="4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/page.asp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En estos sitios, es posible buscar fotos según tema o autor. Y hay millones de fotos, y videos también.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Introducción a la conferencia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Seamos realistas.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Todos sabemos que debemos participar en la evangelización.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Pero … 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953000" y="2667000"/>
            <a:ext cx="41910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¿Cuántos de nosotros sentimos algo como </a:t>
            </a:r>
            <a:r>
              <a:rPr lang="es-ES" sz="48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miedo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al evangelizar?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971800" y="6611779"/>
            <a:ext cx="201689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Krzysztof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ipboard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953000" y="2667000"/>
            <a:ext cx="41910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¿Cuántos de nosotros sentimos algo como </a:t>
            </a:r>
            <a:r>
              <a:rPr lang="es-ES" sz="48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miedo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al evangelizar?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087643" y="5065776"/>
            <a:ext cx="19415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Eric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Pouhier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67000"/>
            <a:ext cx="49530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¿Cuántos de nosotros sentimos </a:t>
            </a:r>
            <a:r>
              <a:rPr lang="es-ES" sz="48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incomodidad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al evangelizar?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132769" y="6172200"/>
            <a:ext cx="20874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Payton Chung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ipboard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800600" y="2667000"/>
            <a:ext cx="43434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¿Cuántos de nosotros sentimos </a:t>
            </a:r>
            <a:r>
              <a:rPr lang="es-ES" sz="48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incertidumbre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referente a la mejor manera de evangelizar a ciertas personas?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667000" y="5715000"/>
            <a:ext cx="218361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Tomás </a:t>
            </a:r>
            <a:r>
              <a:rPr lang="es-VE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Castelazo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ipboard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00600" y="152400"/>
            <a:ext cx="2819400" cy="66294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800600" y="2667000"/>
            <a:ext cx="43434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¿Cuántos de nosotros sentimos </a:t>
            </a:r>
            <a:r>
              <a:rPr lang="es-ES" sz="48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incertidumbre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referente a la mejor manera de evangelizar a ciertas personas?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667000" y="6611779"/>
            <a:ext cx="218361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Tomás </a:t>
            </a:r>
            <a:r>
              <a:rPr lang="es-VE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Castelazo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Tengo malas noticias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y buenas noticias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para ustedes.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Las malas noticias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Las malas noticias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2133600"/>
            <a:ext cx="8534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Satanás usa este miedo, incomodidad e incertidumbre para atenuar</a:t>
            </a:r>
            <a:r>
              <a:rPr kumimoji="0" lang="es-ES" sz="48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 o apagar nuestra evangelización.</a:t>
            </a:r>
            <a:endParaRPr kumimoji="0" lang="es-VE" sz="4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Las buenas noticias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0772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Las buenas noticias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600" y="2133600"/>
            <a:ext cx="8686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Podemos superar este miedo, incomodidad e incertidumbre.</a:t>
            </a:r>
            <a:endParaRPr kumimoji="0" lang="es-VE" sz="4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267200" cy="7772400"/>
          </a:xfrm>
          <a:effectLst/>
        </p:spPr>
        <p:txBody>
          <a:bodyPr anchor="ctr" anchorCtr="0"/>
          <a:lstStyle/>
          <a:p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Superamos el </a:t>
            </a:r>
            <a:r>
              <a:rPr lang="es-ES" sz="46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miedo</a:t>
            </a:r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por </a:t>
            </a:r>
            <a:r>
              <a:rPr lang="es-ES" sz="4600" u="sng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entender mejor</a:t>
            </a:r>
            <a:r>
              <a:rPr lang="es-ES" sz="46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</a:t>
            </a:r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a esta gente.</a:t>
            </a:r>
            <a:endParaRPr lang="es-VE" sz="4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611779"/>
            <a:ext cx="22076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Thomas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Schoch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010400" y="66294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5997575"/>
            <a:ext cx="9144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14400" lvl="1" indent="-623888">
              <a:spcAft>
                <a:spcPts val="1200"/>
              </a:spcAft>
            </a:pP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Sus</a:t>
            </a:r>
            <a:r>
              <a:rPr kumimoji="0" lang="es-ES" sz="46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 prácticas religiosas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562850" y="6614412"/>
            <a:ext cx="1657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Lavelk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09600" y="762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14400" lvl="1" indent="-623888">
              <a:spcAft>
                <a:spcPts val="1200"/>
              </a:spcAft>
            </a:pP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Su búsqueda religiosa</a:t>
            </a:r>
            <a:endParaRPr kumimoji="0" lang="es-ES" sz="4600" b="0" i="0" u="none" strike="noStrike" kern="0" cap="none" spc="0" normalizeH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783388" y="6629400"/>
            <a:ext cx="23606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Giridhar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Appaji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Nag Y / Wikimedia Commons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0" y="1"/>
            <a:ext cx="4191000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Sus necesidades primordiales</a:t>
            </a:r>
            <a:endParaRPr kumimoji="0" lang="es-ES" sz="4600" b="0" i="0" u="none" strike="noStrike" kern="0" cap="none" spc="0" normalizeH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48200" y="228600"/>
            <a:ext cx="4495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lang="es-ES" sz="4600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Ya no </a:t>
            </a:r>
            <a:r>
              <a:rPr lang="es-ES" sz="4600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son</a:t>
            </a:r>
            <a:r>
              <a:rPr lang="es-ES" sz="4600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 entidades desconocidas</a:t>
            </a:r>
            <a:endParaRPr kumimoji="0" lang="es-VE" sz="4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077200" cy="1470025"/>
          </a:xfrm>
          <a:effectLst/>
        </p:spPr>
        <p:txBody>
          <a:bodyPr anchor="t" anchorCtr="0"/>
          <a:lstStyle/>
          <a:p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Superamos la </a:t>
            </a:r>
            <a:r>
              <a:rPr lang="es-ES" sz="46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incomodidad</a:t>
            </a:r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por </a:t>
            </a:r>
            <a:r>
              <a:rPr lang="es-ES" sz="4600" u="sng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amar</a:t>
            </a:r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a esta gente.</a:t>
            </a:r>
            <a:endParaRPr lang="es-VE" sz="4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934200" y="6629400"/>
            <a:ext cx="22509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Jonathan McIntosh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934200" y="6629400"/>
            <a:ext cx="22509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Jonathan McIntosh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0"/>
            <a:ext cx="4191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lang="es-ES" sz="4600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Ya sabemos cómo son y por qué son así</a:t>
            </a:r>
            <a:endParaRPr kumimoji="0" lang="es-VE" sz="4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52142" y="6611779"/>
            <a:ext cx="15680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AB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lang="es-ES" sz="4500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Ya podemos sentir </a:t>
            </a:r>
            <a:r>
              <a:rPr lang="es-ES" sz="4500" i="1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compasión</a:t>
            </a:r>
            <a:r>
              <a:rPr lang="es-ES" sz="4500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 en vez de asco por su estado espiritual y físico</a:t>
            </a:r>
            <a:endParaRPr kumimoji="0" lang="es-VE" sz="4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520696" y="6611779"/>
            <a:ext cx="169950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Robby!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lang="es-ES" sz="4500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Ya podemos sentir </a:t>
            </a:r>
            <a:r>
              <a:rPr lang="es-ES" sz="4500" i="1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compasión</a:t>
            </a:r>
            <a:r>
              <a:rPr lang="es-ES" sz="4500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 en vez de asco por su estado espiritual y físico</a:t>
            </a:r>
            <a:endParaRPr kumimoji="0" lang="es-VE" sz="4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ipboard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05400" y="0"/>
            <a:ext cx="4038600" cy="6858000"/>
          </a:xfrm>
          <a:effectLst/>
        </p:spPr>
        <p:txBody>
          <a:bodyPr anchor="ctr" anchorCtr="0"/>
          <a:lstStyle/>
          <a:p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Superamos la </a:t>
            </a:r>
            <a:r>
              <a:rPr lang="es-ES" sz="46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incertidumbre</a:t>
            </a:r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por </a:t>
            </a:r>
            <a:r>
              <a:rPr lang="es-ES" sz="4600" u="sng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entender mejor</a:t>
            </a:r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sus necesidades.</a:t>
            </a:r>
            <a:endParaRPr lang="es-VE" sz="4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971800" y="6611779"/>
            <a:ext cx="218361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Tomás </a:t>
            </a:r>
            <a:r>
              <a:rPr lang="es-VE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Castelazo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0"/>
            <a:ext cx="43434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Ya podemos presentar a Jesucristo </a:t>
            </a:r>
            <a:r>
              <a:rPr lang="es-ES" sz="4600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como la respuesta a </a:t>
            </a:r>
            <a:r>
              <a:rPr lang="es-ES" sz="4600" u="sng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sus</a:t>
            </a:r>
            <a:r>
              <a:rPr lang="es-ES" sz="4600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 necesidades</a:t>
            </a:r>
            <a:endParaRPr kumimoji="0" lang="es-VE" sz="4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010400" y="6611779"/>
            <a:ext cx="218361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Tomás </a:t>
            </a:r>
            <a:r>
              <a:rPr lang="es-VE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Castelazo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lang="es-ES" sz="4600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Ya nuestro mensaje puede ser pertinente a </a:t>
            </a:r>
            <a:r>
              <a:rPr lang="es-ES" sz="4600" u="sng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su</a:t>
            </a:r>
            <a:r>
              <a:rPr lang="es-ES" sz="4600" kern="0" baseline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 realidad</a:t>
            </a:r>
            <a:endParaRPr kumimoji="0" lang="es-VE" sz="4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287517" y="6611779"/>
            <a:ext cx="200888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Matej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Bat‘ha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572000" cy="6858000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Todo esto hará que nuestra evangelización sea más pertinente y persuasiva dentro del contexto de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esta persona.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7089489" y="6611779"/>
            <a:ext cx="213071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Lars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Plougmann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presentación pertinente y persuasiva del evangelio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2973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Consideraciones preliminares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791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</a:t>
            </a:r>
            <a:r>
              <a:rPr lang="es-VE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ágina</a:t>
            </a: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0755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necesidad de un estudio como </a:t>
            </a: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éste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1779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Hay una urgente y crucial necesidad de evangelizar y hacer discípulos a través del mundo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ipboard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La iglesia local tiene centenares de diferentes programas de evangelización a su disposición para esta tarea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6899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¿Cómo puede </a:t>
            </a: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esta iglesia anticipar </a:t>
            </a:r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cuál programa usar cuándo, y cómo aplicarlo?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lipboard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6117" name="Text Box 5"/>
          <p:cNvSpPr txBox="1">
            <a:spLocks noChangeArrowheads="1"/>
          </p:cNvSpPr>
          <p:nvPr/>
        </p:nvSpPr>
        <p:spPr bwMode="auto">
          <a:xfrm>
            <a:off x="4038600" y="6611779"/>
            <a:ext cx="19271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Nomadtales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8" name="Text Box 6"/>
          <p:cNvSpPr txBox="1">
            <a:spLocks noChangeArrowheads="1"/>
          </p:cNvSpPr>
          <p:nvPr/>
        </p:nvSpPr>
        <p:spPr bwMode="auto">
          <a:xfrm>
            <a:off x="4800600" y="2960688"/>
            <a:ext cx="15856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Kzhr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9" name="Text Box 7"/>
          <p:cNvSpPr txBox="1">
            <a:spLocks noChangeArrowheads="1"/>
          </p:cNvSpPr>
          <p:nvPr/>
        </p:nvSpPr>
        <p:spPr bwMode="auto">
          <a:xfrm>
            <a:off x="7467600" y="0"/>
            <a:ext cx="17491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dknisely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0" name="Text Box 8"/>
          <p:cNvSpPr txBox="1">
            <a:spLocks noChangeArrowheads="1"/>
          </p:cNvSpPr>
          <p:nvPr/>
        </p:nvSpPr>
        <p:spPr bwMode="auto">
          <a:xfrm>
            <a:off x="838200" y="6611779"/>
            <a:ext cx="18790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diegodepol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1" name="Text Box 9"/>
          <p:cNvSpPr txBox="1">
            <a:spLocks noChangeArrowheads="1"/>
          </p:cNvSpPr>
          <p:nvPr/>
        </p:nvSpPr>
        <p:spPr bwMode="auto">
          <a:xfrm>
            <a:off x="6781800" y="5087779"/>
            <a:ext cx="20409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46122" name="Text Box 10"/>
          <p:cNvSpPr txBox="1">
            <a:spLocks noChangeArrowheads="1"/>
          </p:cNvSpPr>
          <p:nvPr/>
        </p:nvSpPr>
        <p:spPr bwMode="auto">
          <a:xfrm>
            <a:off x="7124755" y="6611779"/>
            <a:ext cx="20954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Wayne McLean / Wikimedia Commons</a:t>
            </a:r>
          </a:p>
        </p:txBody>
      </p:sp>
      <p:sp>
        <p:nvSpPr>
          <p:cNvPr id="346123" name="Rectangle 11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Pertinencia y habilidad de persuadir dentro del contexto bajo consideración 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lipboard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6117" name="Text Box 5"/>
          <p:cNvSpPr txBox="1">
            <a:spLocks noChangeArrowheads="1"/>
          </p:cNvSpPr>
          <p:nvPr/>
        </p:nvSpPr>
        <p:spPr bwMode="auto">
          <a:xfrm>
            <a:off x="4038600" y="6611779"/>
            <a:ext cx="19271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Nomadtales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8" name="Text Box 6"/>
          <p:cNvSpPr txBox="1">
            <a:spLocks noChangeArrowheads="1"/>
          </p:cNvSpPr>
          <p:nvPr/>
        </p:nvSpPr>
        <p:spPr bwMode="auto">
          <a:xfrm>
            <a:off x="4800600" y="2960688"/>
            <a:ext cx="15856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Kzhr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9" name="Text Box 7"/>
          <p:cNvSpPr txBox="1">
            <a:spLocks noChangeArrowheads="1"/>
          </p:cNvSpPr>
          <p:nvPr/>
        </p:nvSpPr>
        <p:spPr bwMode="auto">
          <a:xfrm>
            <a:off x="7467600" y="0"/>
            <a:ext cx="17491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dknisely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0" name="Text Box 8"/>
          <p:cNvSpPr txBox="1">
            <a:spLocks noChangeArrowheads="1"/>
          </p:cNvSpPr>
          <p:nvPr/>
        </p:nvSpPr>
        <p:spPr bwMode="auto">
          <a:xfrm>
            <a:off x="838200" y="6611779"/>
            <a:ext cx="18790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diegodepol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1" name="Text Box 9"/>
          <p:cNvSpPr txBox="1">
            <a:spLocks noChangeArrowheads="1"/>
          </p:cNvSpPr>
          <p:nvPr/>
        </p:nvSpPr>
        <p:spPr bwMode="auto">
          <a:xfrm>
            <a:off x="6781800" y="5087779"/>
            <a:ext cx="20409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46122" name="Text Box 10"/>
          <p:cNvSpPr txBox="1">
            <a:spLocks noChangeArrowheads="1"/>
          </p:cNvSpPr>
          <p:nvPr/>
        </p:nvSpPr>
        <p:spPr bwMode="auto">
          <a:xfrm>
            <a:off x="7124755" y="6611779"/>
            <a:ext cx="20954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Wayne McLean / Wikimedia Commons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2667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48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Pertinencia:</a:t>
            </a: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lipboard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6117" name="Text Box 5"/>
          <p:cNvSpPr txBox="1">
            <a:spLocks noChangeArrowheads="1"/>
          </p:cNvSpPr>
          <p:nvPr/>
        </p:nvSpPr>
        <p:spPr bwMode="auto">
          <a:xfrm>
            <a:off x="4038600" y="6611779"/>
            <a:ext cx="19271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Nomadtales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8" name="Text Box 6"/>
          <p:cNvSpPr txBox="1">
            <a:spLocks noChangeArrowheads="1"/>
          </p:cNvSpPr>
          <p:nvPr/>
        </p:nvSpPr>
        <p:spPr bwMode="auto">
          <a:xfrm>
            <a:off x="4800600" y="2960688"/>
            <a:ext cx="15856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Kzhr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19" name="Text Box 7"/>
          <p:cNvSpPr txBox="1">
            <a:spLocks noChangeArrowheads="1"/>
          </p:cNvSpPr>
          <p:nvPr/>
        </p:nvSpPr>
        <p:spPr bwMode="auto">
          <a:xfrm>
            <a:off x="7467600" y="0"/>
            <a:ext cx="17491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dknisely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0" name="Text Box 8"/>
          <p:cNvSpPr txBox="1">
            <a:spLocks noChangeArrowheads="1"/>
          </p:cNvSpPr>
          <p:nvPr/>
        </p:nvSpPr>
        <p:spPr bwMode="auto">
          <a:xfrm>
            <a:off x="838200" y="6611779"/>
            <a:ext cx="18790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diegodepol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346121" name="Text Box 9"/>
          <p:cNvSpPr txBox="1">
            <a:spLocks noChangeArrowheads="1"/>
          </p:cNvSpPr>
          <p:nvPr/>
        </p:nvSpPr>
        <p:spPr bwMode="auto">
          <a:xfrm>
            <a:off x="6781800" y="5087779"/>
            <a:ext cx="20409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Gupta / Wikimedia Commons</a:t>
            </a:r>
          </a:p>
        </p:txBody>
      </p:sp>
      <p:sp>
        <p:nvSpPr>
          <p:cNvPr id="346122" name="Text Box 10"/>
          <p:cNvSpPr txBox="1">
            <a:spLocks noChangeArrowheads="1"/>
          </p:cNvSpPr>
          <p:nvPr/>
        </p:nvSpPr>
        <p:spPr bwMode="auto">
          <a:xfrm>
            <a:off x="7124755" y="6611779"/>
            <a:ext cx="20954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Wayne McLean / Wikimedia Commons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57200" y="2667000"/>
            <a:ext cx="8229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s-ES" sz="4800" i="1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hasta </a:t>
            </a:r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que sea posible, el programa de evangelización debe caber como parte integrante de la realidad de la gente con que deseamos trabajar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26670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4800" i="1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Pertinencia:</a:t>
            </a: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ES" sz="4800" dirty="0" smtClean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  <a:p>
            <a:pPr algn="ctr"/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9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5294376"/>
            <a:ext cx="7772400" cy="1470025"/>
          </a:xfrm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Pertinencia geográfica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0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291138"/>
            <a:ext cx="77724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Pertinencia lingüística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2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291138"/>
            <a:ext cx="9144000" cy="1470025"/>
          </a:xfrm>
          <a:noFill/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Pertinencia sociocultural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42021" name="Text Box 5"/>
          <p:cNvSpPr txBox="1">
            <a:spLocks noChangeArrowheads="1"/>
          </p:cNvSpPr>
          <p:nvPr/>
        </p:nvSpPr>
        <p:spPr bwMode="auto">
          <a:xfrm>
            <a:off x="46482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3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291138"/>
            <a:ext cx="7772400" cy="1470025"/>
          </a:xfrm>
          <a:noFill/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Pertinencia religiosa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43046" name="Text Box 6"/>
          <p:cNvSpPr txBox="1">
            <a:spLocks noChangeArrowheads="1"/>
          </p:cNvSpPr>
          <p:nvPr/>
        </p:nvSpPr>
        <p:spPr bwMode="auto">
          <a:xfrm>
            <a:off x="5891642" y="6611779"/>
            <a:ext cx="17283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4267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Habilidad de persuadir: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VE" sz="4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board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42672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entSchbook BT" pitchFamily="18" charset="0"/>
                <a:ea typeface="+mj-ea"/>
                <a:cs typeface="+mj-cs"/>
              </a:rPr>
              <a:t>Habilidad de persuadir: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VE" sz="4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244975"/>
            <a:ext cx="91440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buscamos </a:t>
            </a:r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una comunicación persuasiva, que apunta convencerle al recipiente que acepte nuestro mensaje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659768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7139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Este estudio enfoca el entorno religioso de la gente, para facilitar el análisis de la pertinencia religiosa y sociocultural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8163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La diferencia entre una religión y una secta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9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429000" cy="2362200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Una religión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board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50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0" y="0"/>
            <a:ext cx="2667000" cy="2136775"/>
          </a:xfrm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Una</a:t>
            </a:r>
            <a:b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secta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pboard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1444752"/>
            <a:ext cx="91440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/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/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/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/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4492</TotalTime>
  <Words>775</Words>
  <Application>Microsoft Office PowerPoint</Application>
  <PresentationFormat>On-screen Show (4:3)</PresentationFormat>
  <Paragraphs>121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Libra BT</vt:lpstr>
      <vt:lpstr>CentSchbook BT</vt:lpstr>
      <vt:lpstr>Swis721 LtCn BT</vt:lpstr>
      <vt:lpstr>Arial Narrow</vt:lpstr>
      <vt:lpstr>Default Design</vt:lpstr>
      <vt:lpstr>La presentación pertinente y persuasiva del evangelio</vt:lpstr>
      <vt:lpstr>Slide 2</vt:lpstr>
      <vt:lpstr>Slide 3</vt:lpstr>
      <vt:lpstr>Slide 4</vt:lpstr>
      <vt:lpstr>Una palabra acerca de las fotos usadas en la conferencia</vt:lpstr>
      <vt:lpstr>Se emplean casi 2.000 fotos y gráficos para ilustrar los temas de esta conferencia. Muchas de estas fotos están disponibles libremente a través del Internet.</vt:lpstr>
      <vt:lpstr>Fotos identificadas como procedentes de Wikimedia Commons pueden ser encontradas a través de:   commons.wikimedia.org/wiki/Main_Page o  commons.wikimedia.org/wiki/Portada </vt:lpstr>
      <vt:lpstr>Fotos identificadas como procedentes de International Mission Board (Bautistas del Sur) pueden ser encontradas a través de:   imb.org/main/downloads/page.asp </vt:lpstr>
      <vt:lpstr>En estos sitios, es posible buscar fotos según tema o autor. Y hay millones de fotos, y videos también.</vt:lpstr>
      <vt:lpstr>Introducción a la conferencia</vt:lpstr>
      <vt:lpstr>Seamos realistas.</vt:lpstr>
      <vt:lpstr>Todos sabemos que debemos participar en la evangelización.</vt:lpstr>
      <vt:lpstr>Pero … </vt:lpstr>
      <vt:lpstr>¿Cuántos de nosotros sentimos algo como miedo al evangelizar?</vt:lpstr>
      <vt:lpstr>¿Cuántos de nosotros sentimos algo como miedo al evangelizar?</vt:lpstr>
      <vt:lpstr>¿Cuántos de nosotros sentimos incomodidad al evangelizar?</vt:lpstr>
      <vt:lpstr>¿Cuántos de nosotros sentimos incertidumbre referente a la mejor manera de evangelizar a ciertas personas?</vt:lpstr>
      <vt:lpstr>¿Cuántos de nosotros sentimos incertidumbre referente a la mejor manera de evangelizar a ciertas personas?</vt:lpstr>
      <vt:lpstr>Tengo malas noticias y buenas noticias para ustedes.</vt:lpstr>
      <vt:lpstr>Las malas noticias</vt:lpstr>
      <vt:lpstr>Las malas noticias</vt:lpstr>
      <vt:lpstr>Las buenas noticias</vt:lpstr>
      <vt:lpstr>Las buenas noticias</vt:lpstr>
      <vt:lpstr>Superamos el miedo por entender mejor a esta gente.</vt:lpstr>
      <vt:lpstr>Slide 25</vt:lpstr>
      <vt:lpstr>Slide 26</vt:lpstr>
      <vt:lpstr>Slide 27</vt:lpstr>
      <vt:lpstr>Slide 28</vt:lpstr>
      <vt:lpstr>Superamos la incomodidad por amar a esta gente.</vt:lpstr>
      <vt:lpstr>Slide 30</vt:lpstr>
      <vt:lpstr>Slide 31</vt:lpstr>
      <vt:lpstr>Slide 32</vt:lpstr>
      <vt:lpstr>Slide 33</vt:lpstr>
      <vt:lpstr>Superamos la incertidumbre por entender mejor sus necesidades.</vt:lpstr>
      <vt:lpstr>Slide 35</vt:lpstr>
      <vt:lpstr>Slide 36</vt:lpstr>
      <vt:lpstr>Todo esto hará que nuestra evangelización sea más pertinente y persuasiva dentro del contexto de esta persona.</vt:lpstr>
      <vt:lpstr>La presentación pertinente y persuasiva del evangelio</vt:lpstr>
      <vt:lpstr>Consideraciones preliminares</vt:lpstr>
      <vt:lpstr>La necesidad de un estudio como éste</vt:lpstr>
      <vt:lpstr>Hay una urgente y crucial necesidad de evangelizar y hacer discípulos a través del mundo</vt:lpstr>
      <vt:lpstr>Slide 42</vt:lpstr>
      <vt:lpstr>La iglesia local tiene centenares de diferentes programas de evangelización a su disposición para esta tarea</vt:lpstr>
      <vt:lpstr>¿Cómo puede esta iglesia anticipar cuál programa usar cuándo, y cómo aplicarlo?</vt:lpstr>
      <vt:lpstr>Slide 45</vt:lpstr>
      <vt:lpstr>Slide 46</vt:lpstr>
      <vt:lpstr>Slide 47</vt:lpstr>
      <vt:lpstr>Pertinencia geográfica</vt:lpstr>
      <vt:lpstr>Pertinencia lingüística</vt:lpstr>
      <vt:lpstr>Pertinencia sociocultural</vt:lpstr>
      <vt:lpstr>Pertinencia religiosa</vt:lpstr>
      <vt:lpstr>Slide 52</vt:lpstr>
      <vt:lpstr> buscamos una comunicación persuasiva, que apunta convencerle al recipiente que acepte nuestro mensaje</vt:lpstr>
      <vt:lpstr>Slide 54</vt:lpstr>
      <vt:lpstr>Este estudio enfoca el entorno religioso de la gente, para facilitar el análisis de la pertinencia religiosa y sociocultural</vt:lpstr>
      <vt:lpstr>La diferencia entre una religión y una secta</vt:lpstr>
      <vt:lpstr>Una religión</vt:lpstr>
      <vt:lpstr>Una secta</vt:lpstr>
      <vt:lpstr>Slide 59</vt:lpstr>
      <vt:lpstr>Slide 60</vt:lpstr>
      <vt:lpstr>Slide 61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Presentación visual - parte A (introducción a la conferencia)</dc:title>
  <dc:creator>William Ritchey</dc:creator>
  <cp:lastModifiedBy>William Ritchey</cp:lastModifiedBy>
  <cp:revision>188</cp:revision>
  <dcterms:created xsi:type="dcterms:W3CDTF">2007-10-29T20:26:17Z</dcterms:created>
  <dcterms:modified xsi:type="dcterms:W3CDTF">2009-10-29T19:03:08Z</dcterms:modified>
</cp:coreProperties>
</file>