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560" r:id="rId2"/>
    <p:sldId id="697" r:id="rId3"/>
    <p:sldId id="698" r:id="rId4"/>
    <p:sldId id="699" r:id="rId5"/>
    <p:sldId id="700" r:id="rId6"/>
    <p:sldId id="565" r:id="rId7"/>
    <p:sldId id="709" r:id="rId8"/>
    <p:sldId id="710" r:id="rId9"/>
    <p:sldId id="711" r:id="rId10"/>
    <p:sldId id="712" r:id="rId11"/>
    <p:sldId id="743" r:id="rId12"/>
    <p:sldId id="744" r:id="rId13"/>
    <p:sldId id="745" r:id="rId14"/>
    <p:sldId id="746" r:id="rId15"/>
    <p:sldId id="747" r:id="rId16"/>
    <p:sldId id="748" r:id="rId17"/>
    <p:sldId id="716" r:id="rId18"/>
    <p:sldId id="705" r:id="rId19"/>
    <p:sldId id="706" r:id="rId20"/>
    <p:sldId id="707" r:id="rId21"/>
    <p:sldId id="708" r:id="rId22"/>
    <p:sldId id="717" r:id="rId23"/>
    <p:sldId id="713" r:id="rId24"/>
    <p:sldId id="714" r:id="rId25"/>
    <p:sldId id="715" r:id="rId26"/>
    <p:sldId id="718" r:id="rId27"/>
    <p:sldId id="719" r:id="rId28"/>
    <p:sldId id="720" r:id="rId29"/>
    <p:sldId id="582" r:id="rId30"/>
    <p:sldId id="721" r:id="rId31"/>
    <p:sldId id="722" r:id="rId32"/>
    <p:sldId id="723" r:id="rId33"/>
    <p:sldId id="724" r:id="rId34"/>
    <p:sldId id="587" r:id="rId35"/>
    <p:sldId id="588" r:id="rId36"/>
    <p:sldId id="808" r:id="rId37"/>
    <p:sldId id="807" r:id="rId38"/>
    <p:sldId id="809" r:id="rId39"/>
    <p:sldId id="810" r:id="rId40"/>
    <p:sldId id="589" r:id="rId41"/>
    <p:sldId id="590" r:id="rId42"/>
    <p:sldId id="591" r:id="rId43"/>
    <p:sldId id="592" r:id="rId44"/>
    <p:sldId id="593" r:id="rId45"/>
    <p:sldId id="594" r:id="rId46"/>
    <p:sldId id="595" r:id="rId47"/>
    <p:sldId id="596" r:id="rId48"/>
    <p:sldId id="811" r:id="rId49"/>
    <p:sldId id="812" r:id="rId50"/>
  </p:sldIdLst>
  <p:sldSz cx="9144000" cy="6858000" type="screen4x3"/>
  <p:notesSz cx="6858000" cy="9144000"/>
  <p:embeddedFontLst>
    <p:embeddedFont>
      <p:font typeface="CentSchbook BT" pitchFamily="18" charset="0"/>
      <p:regular r:id="rId51"/>
      <p:bold r:id="rId52"/>
      <p:italic r:id="rId53"/>
      <p:boldItalic r:id="rId54"/>
    </p:embeddedFont>
    <p:embeddedFont>
      <p:font typeface="Arial Narrow" pitchFamily="34" charset="0"/>
      <p:regular r:id="rId55"/>
      <p:bold r:id="rId56"/>
      <p:italic r:id="rId57"/>
      <p:boldItalic r:id="rId58"/>
    </p:embeddedFont>
    <p:embeddedFont>
      <p:font typeface="Swis721 LtCn BT" pitchFamily="34" charset="0"/>
      <p:regular r:id="rId59"/>
      <p:italic r:id="rId6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C00CC"/>
    <a:srgbClr val="00CCFF"/>
    <a:srgbClr val="0066FF"/>
    <a:srgbClr val="00FFFF"/>
    <a:srgbClr val="FFFF00"/>
    <a:srgbClr val="00FF00"/>
    <a:srgbClr val="FF66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1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8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5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7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FFDD52-FCD4-4AE4-BA9D-F1670F4BC7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ED817F-9618-44FC-B9E4-9767143278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DCE3A2-3150-42DD-865E-FE15FF9684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6F2E64-D78E-4B9E-9888-522A456B85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D61245-794E-4853-9815-AFC62DDEDA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41EFE3-5CB3-4F3C-8878-2F020D27C1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107BE-0770-4278-83D2-3DB29D561F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3245B-E6C4-4194-8390-4336901ACC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4E613-2EF2-410D-9264-42514F12CF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6ED2D2-0810-4EE4-8B98-A921C02A61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28E47B-732F-4C4E-8A8C-5F96EC9952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D38812E-BDE1-4F19-9191-D7BE9CEA819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51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029200"/>
            <a:ext cx="77724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latin typeface="CentSchbook BT" pitchFamily="18" charset="0"/>
              </a:rPr>
              <a:t>Juan 4</a:t>
            </a:r>
            <a:br>
              <a:rPr lang="es-ES" sz="4800">
                <a:solidFill>
                  <a:srgbClr val="FFFF00"/>
                </a:solidFill>
                <a:latin typeface="CentSchbook BT" pitchFamily="18" charset="0"/>
              </a:rPr>
            </a:br>
            <a:r>
              <a:rPr lang="es-ES" sz="4800">
                <a:solidFill>
                  <a:srgbClr val="FFFF00"/>
                </a:solidFill>
                <a:latin typeface="CentSchbook BT" pitchFamily="18" charset="0"/>
              </a:rPr>
              <a:t>Tips para la evangelización</a:t>
            </a:r>
            <a:endParaRPr lang="es-VE" sz="4800">
              <a:solidFill>
                <a:srgbClr val="FFFF00"/>
              </a:solidFill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017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5029200"/>
            <a:ext cx="77724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latin typeface="CentSchbook BT" pitchFamily="18" charset="0"/>
              </a:rPr>
              <a:t>Introducción</a:t>
            </a:r>
            <a:endParaRPr lang="es-VE" sz="4800">
              <a:solidFill>
                <a:srgbClr val="FFFF00"/>
              </a:solidFill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02791" name="Rectangle 7"/>
          <p:cNvSpPr>
            <a:spLocks noChangeArrowheads="1"/>
          </p:cNvSpPr>
          <p:nvPr/>
        </p:nvSpPr>
        <p:spPr bwMode="auto">
          <a:xfrm>
            <a:off x="0" y="51054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4000">
                <a:solidFill>
                  <a:srgbClr val="FFFF00"/>
                </a:solidFill>
                <a:latin typeface="CentSchbook BT" pitchFamily="18" charset="0"/>
              </a:rPr>
              <a:t>El Espíritu Santo es el encargado de convencer al mundo de pecado, de justicia, y de juicio (Juan 16:7–11)</a:t>
            </a:r>
            <a:endParaRPr lang="es-VE" sz="4000">
              <a:solidFill>
                <a:srgbClr val="FFFF00"/>
              </a:solidFill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03814" name="Rectangle 6"/>
          <p:cNvSpPr>
            <a:spLocks noChangeArrowheads="1"/>
          </p:cNvSpPr>
          <p:nvPr/>
        </p:nvSpPr>
        <p:spPr bwMode="auto">
          <a:xfrm>
            <a:off x="0" y="5108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4000">
                <a:solidFill>
                  <a:srgbClr val="FFFF00"/>
                </a:solidFill>
                <a:latin typeface="CentSchbook BT" pitchFamily="18" charset="0"/>
              </a:rPr>
              <a:t>El proceso es muy individual, según el temperamento, personalidad e idiosincrasia del individuo</a:t>
            </a:r>
            <a:endParaRPr lang="es-VE" sz="4000">
              <a:solidFill>
                <a:srgbClr val="FFFF00"/>
              </a:solidFill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04838" name="Rectangle 6"/>
          <p:cNvSpPr>
            <a:spLocks noChangeArrowheads="1"/>
          </p:cNvSpPr>
          <p:nvPr/>
        </p:nvSpPr>
        <p:spPr bwMode="auto">
          <a:xfrm>
            <a:off x="0" y="510857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/>
            <a:r>
              <a:rPr lang="es-ES" sz="4000">
                <a:solidFill>
                  <a:srgbClr val="FFFF00"/>
                </a:solidFill>
                <a:latin typeface="CentSchbook BT" pitchFamily="18" charset="0"/>
              </a:rPr>
              <a:t>Siempre debemos estar muy sensibles a la dirección y guía del Espíritu Santo</a:t>
            </a:r>
            <a:endParaRPr lang="es-VE" sz="4000">
              <a:solidFill>
                <a:srgbClr val="FFFF00"/>
              </a:solidFill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676400"/>
          </a:xfrm>
          <a:effectLst/>
        </p:spPr>
        <p:txBody>
          <a:bodyPr/>
          <a:lstStyle/>
          <a:p>
            <a:r>
              <a:rPr lang="es-ES" sz="46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El encuentro entre Jesús y la mujer samaritana</a:t>
            </a:r>
            <a:endParaRPr lang="es-VE" sz="46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14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926013"/>
            <a:ext cx="9144000" cy="1676400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Estar dispuesto a romper moldes y tradiciones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15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926013"/>
            <a:ext cx="9144000" cy="1676400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Estar dispuesto a superar prejuicios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16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926013"/>
            <a:ext cx="9144000" cy="1676400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Estar dispuesto a </a:t>
            </a:r>
            <a:r>
              <a:rPr lang="es-ES" sz="4800" i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continuar</a:t>
            </a:r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a superar prejuicios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17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926013"/>
            <a:ext cx="9144000" cy="1676400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Estar dispuesto a </a:t>
            </a:r>
            <a:r>
              <a:rPr lang="es-ES" sz="4800" i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recibir</a:t>
            </a:r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de nuestra audiencia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49895" name="Text Box 7"/>
          <p:cNvSpPr txBox="1">
            <a:spLocks noChangeArrowheads="1"/>
          </p:cNvSpPr>
          <p:nvPr/>
        </p:nvSpPr>
        <p:spPr bwMode="auto">
          <a:xfrm>
            <a:off x="2209800" y="6611779"/>
            <a:ext cx="292580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Himalayan Academy Publications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50917" name="Text Box 5"/>
          <p:cNvSpPr txBox="1">
            <a:spLocks noChangeArrowheads="1"/>
          </p:cNvSpPr>
          <p:nvPr/>
        </p:nvSpPr>
        <p:spPr bwMode="auto">
          <a:xfrm>
            <a:off x="7467600" y="6611779"/>
            <a:ext cx="175240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Appaiah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52965" name="Text Box 5"/>
          <p:cNvSpPr txBox="1">
            <a:spLocks noChangeArrowheads="1"/>
          </p:cNvSpPr>
          <p:nvPr/>
        </p:nvSpPr>
        <p:spPr bwMode="auto">
          <a:xfrm>
            <a:off x="7270627" y="6611779"/>
            <a:ext cx="194957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Infrogmation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53989" name="Text Box 5"/>
          <p:cNvSpPr txBox="1">
            <a:spLocks noChangeArrowheads="1"/>
          </p:cNvSpPr>
          <p:nvPr/>
        </p:nvSpPr>
        <p:spPr bwMode="auto">
          <a:xfrm>
            <a:off x="0" y="6611779"/>
            <a:ext cx="21675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Christiaan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Briggs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735968" y="6611779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212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876800"/>
            <a:ext cx="9144000" cy="1676400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Buscar un punto natural para proveer una transición a temas más espirituales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099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926013"/>
            <a:ext cx="9144000" cy="1470025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Reconocer la necesidad espiritual del individuo, pero sin condenarle excesivamente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109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926013"/>
            <a:ext cx="9144000" cy="1470025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Mostrarle cómo Jesucristo ofrece satisfacer las</a:t>
            </a:r>
            <a:b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necesidades que siente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12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926013"/>
            <a:ext cx="9144000" cy="1470025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Persistir en la presentación, y aclarar puntos que nuestra audiencia no entiende bien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130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926013"/>
            <a:ext cx="9144000" cy="1470025"/>
          </a:xfrm>
          <a:noFill/>
          <a:effectLst/>
        </p:spPr>
        <p:txBody>
          <a:bodyPr/>
          <a:lstStyle/>
          <a:p>
            <a:r>
              <a:rPr lang="es-ES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Elogiar a la persona por lo bueno en su vida, sin negar ni subrayar lo pecaminoso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222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926013"/>
            <a:ext cx="9144000" cy="1470025"/>
          </a:xfrm>
          <a:noFill/>
          <a:effectLst/>
        </p:spPr>
        <p:txBody>
          <a:bodyPr/>
          <a:lstStyle/>
          <a:p>
            <a:r>
              <a:rPr lang="es-ES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Estar alerto a </a:t>
            </a:r>
            <a:r>
              <a:rPr lang="es-ES" sz="4800" i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continuar</a:t>
            </a:r>
            <a:r>
              <a:rPr lang="es-ES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a superar prejuicios y tradiciones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18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67400" y="0"/>
            <a:ext cx="3276600" cy="6858000"/>
          </a:xfrm>
          <a:noFill/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ES" sz="4500">
                <a:solidFill>
                  <a:srgbClr val="FFFF00"/>
                </a:solidFill>
                <a:latin typeface="CentSchbook BT" pitchFamily="18" charset="0"/>
              </a:rPr>
              <a:t>Saltar los puntos teológicos secundarios e ir al grano</a:t>
            </a:r>
            <a:endParaRPr lang="es-VE" sz="4500">
              <a:solidFill>
                <a:srgbClr val="FFFF00"/>
              </a:solidFill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19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67400" y="0"/>
            <a:ext cx="3276600" cy="6858000"/>
          </a:xfrm>
          <a:noFill/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latin typeface="CentSchbook BT" pitchFamily="18" charset="0"/>
              </a:rPr>
              <a:t>No obviar diferencias o “piedras de tropiezo” </a:t>
            </a:r>
            <a:r>
              <a:rPr lang="es-ES" sz="4800" i="1">
                <a:solidFill>
                  <a:srgbClr val="FFFF00"/>
                </a:solidFill>
                <a:latin typeface="CentSchbook BT" pitchFamily="18" charset="0"/>
              </a:rPr>
              <a:t>fundamen-tales</a:t>
            </a:r>
            <a:endParaRPr lang="es-VE" sz="4800" i="1">
              <a:solidFill>
                <a:srgbClr val="FFFF00"/>
              </a:solidFill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2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67400" y="0"/>
            <a:ext cx="3276600" cy="6858000"/>
          </a:xfrm>
          <a:noFill/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latin typeface="CentSchbook BT" pitchFamily="18" charset="0"/>
              </a:rPr>
              <a:t>Enseñar doctrina sana, sólida y sencilla</a:t>
            </a:r>
            <a:endParaRPr lang="es-VE" sz="4800">
              <a:solidFill>
                <a:srgbClr val="FFFF00"/>
              </a:solidFill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23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67400" y="0"/>
            <a:ext cx="3276600" cy="6858000"/>
          </a:xfrm>
          <a:noFill/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latin typeface="CentSchbook BT" pitchFamily="18" charset="0"/>
              </a:rPr>
              <a:t>Animar a la gente a expresar sus anhelos y búsquedas religiosos</a:t>
            </a:r>
            <a:endParaRPr lang="es-VE" sz="4800">
              <a:solidFill>
                <a:srgbClr val="FFFF00"/>
              </a:solidFill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24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67400" y="0"/>
            <a:ext cx="3276600" cy="6858000"/>
          </a:xfrm>
          <a:noFill/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latin typeface="CentSchbook BT" pitchFamily="18" charset="0"/>
              </a:rPr>
              <a:t>Permitir a la gente </a:t>
            </a:r>
            <a:r>
              <a:rPr lang="es-ES" sz="4800" i="1">
                <a:solidFill>
                  <a:srgbClr val="FFFF00"/>
                </a:solidFill>
                <a:latin typeface="CentSchbook BT" pitchFamily="18" charset="0"/>
              </a:rPr>
              <a:t>desarrollar</a:t>
            </a:r>
            <a:r>
              <a:rPr lang="es-ES" sz="4800">
                <a:solidFill>
                  <a:srgbClr val="FFFF00"/>
                </a:solidFill>
                <a:latin typeface="CentSchbook BT" pitchFamily="18" charset="0"/>
              </a:rPr>
              <a:t> su concepto de quién es Jesús</a:t>
            </a:r>
            <a:endParaRPr lang="es-VE" sz="4800">
              <a:solidFill>
                <a:srgbClr val="FFFF00"/>
              </a:solidFill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25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67400" y="0"/>
            <a:ext cx="3276600" cy="6858000"/>
          </a:xfrm>
          <a:noFill/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latin typeface="CentSchbook BT" pitchFamily="18" charset="0"/>
              </a:rPr>
              <a:t>Mostrar cómo Jesús puede contestar estos anhelos y búsquedas</a:t>
            </a:r>
            <a:endParaRPr lang="es-VE" sz="4800">
              <a:solidFill>
                <a:srgbClr val="FFFF00"/>
              </a:solidFill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737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926013"/>
            <a:ext cx="7772400" cy="1470025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Involucrar a los nuevos creyentes en evangelizar a los demás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263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926013"/>
            <a:ext cx="7772400" cy="1470025"/>
          </a:xfrm>
          <a:noFill/>
          <a:effectLst/>
        </p:spPr>
        <p:txBody>
          <a:bodyPr/>
          <a:lstStyle/>
          <a:p>
            <a:r>
              <a:rPr lang="es-ES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Seguir la evangelización con un tiempo de discipulado y consolidación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27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926013"/>
            <a:ext cx="7772400" cy="1470025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Continuar la evangelización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283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926013"/>
            <a:ext cx="7772400" cy="1470025"/>
          </a:xfrm>
          <a:noFill/>
          <a:effectLst/>
        </p:spPr>
        <p:txBody>
          <a:bodyPr/>
          <a:lstStyle/>
          <a:p>
            <a:r>
              <a:rPr lang="es-ES" sz="40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Deben tener un encuentro verdadero con Cristo, y no sólo creer por nuestras palabras</a:t>
            </a:r>
            <a:endParaRPr lang="es-VE" sz="40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294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4926013"/>
            <a:ext cx="7772400" cy="1470025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Permitir libertad para que Dios pueda obrar de forma milagrosa y sobrenatural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78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291138"/>
            <a:ext cx="9144000" cy="1470025"/>
          </a:xfrm>
          <a:noFill/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latin typeface="CentSchbook BT" pitchFamily="18" charset="0"/>
              </a:rPr>
              <a:t>Algunas</a:t>
            </a:r>
            <a:br>
              <a:rPr lang="es-ES" sz="4800">
                <a:solidFill>
                  <a:srgbClr val="FFFF00"/>
                </a:solidFill>
                <a:latin typeface="CentSchbook BT" pitchFamily="18" charset="0"/>
              </a:rPr>
            </a:br>
            <a:r>
              <a:rPr lang="es-ES" sz="4800">
                <a:solidFill>
                  <a:srgbClr val="FFFF00"/>
                </a:solidFill>
                <a:latin typeface="CentSchbook BT" pitchFamily="18" charset="0"/>
              </a:rPr>
              <a:t>lecciones importantes</a:t>
            </a:r>
            <a:endParaRPr lang="es-VE" sz="4800">
              <a:solidFill>
                <a:srgbClr val="FFFF00"/>
              </a:solidFill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799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930775"/>
            <a:ext cx="9144000" cy="1470025"/>
          </a:xfrm>
          <a:effectLst/>
        </p:spPr>
        <p:txBody>
          <a:bodyPr/>
          <a:lstStyle/>
          <a:p>
            <a:r>
              <a:rPr lang="es-ES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1. Hay que trabajar fuertemente para superar nuestros prejuicios y tradiciones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781800" y="6611779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152400"/>
            <a:ext cx="8077200" cy="1470025"/>
          </a:xfrm>
          <a:effectLst/>
        </p:spPr>
        <p:txBody>
          <a:bodyPr anchor="t" anchorCtr="0"/>
          <a:lstStyle/>
          <a:p>
            <a:r>
              <a:rPr lang="es-ES" sz="4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Gente pobre</a:t>
            </a:r>
            <a:endParaRPr lang="es-VE" sz="46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934200" y="6629400"/>
            <a:ext cx="225093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Jonathan McIntosh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348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953000" y="2667000"/>
            <a:ext cx="4191000" cy="1470025"/>
          </a:xfrm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Gente que</a:t>
            </a:r>
            <a:b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no comparte nuestros valores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2971800" y="6611779"/>
            <a:ext cx="201689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Krzysztof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0"/>
            <a:ext cx="4191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algn="ctr">
              <a:spcAft>
                <a:spcPts val="1200"/>
              </a:spcAft>
            </a:pPr>
            <a:r>
              <a:rPr lang="es-ES" sz="4600" kern="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  <a:ea typeface="+mj-ea"/>
                <a:cs typeface="+mj-cs"/>
              </a:rPr>
              <a:t>Gente con vicios</a:t>
            </a:r>
            <a:endParaRPr kumimoji="0" lang="es-VE" sz="4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uLnTx/>
              <a:uFillTx/>
              <a:latin typeface="CentSchbook BT" pitchFamily="18" charset="0"/>
              <a:ea typeface="+mj-ea"/>
              <a:cs typeface="+mj-cs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7652142" y="6611779"/>
            <a:ext cx="156805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AB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43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3200400" cy="6858000"/>
          </a:xfrm>
          <a:noFill/>
          <a:effectLst/>
        </p:spPr>
        <p:txBody>
          <a:bodyPr/>
          <a:lstStyle/>
          <a:p>
            <a:r>
              <a:rPr lang="es-ES" sz="48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Gente muy lejos de y muy diferente que nosotros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43046" name="Text Box 6"/>
          <p:cNvSpPr txBox="1">
            <a:spLocks noChangeArrowheads="1"/>
          </p:cNvSpPr>
          <p:nvPr/>
        </p:nvSpPr>
        <p:spPr bwMode="auto">
          <a:xfrm>
            <a:off x="7491842" y="6611779"/>
            <a:ext cx="172835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Deepak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09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291138"/>
            <a:ext cx="9144000" cy="1470025"/>
          </a:xfrm>
          <a:noFill/>
          <a:ln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2. Hay que recibir de la persona que queremos evangelizar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781800" y="6611779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01600">
                    <a:srgbClr val="0000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19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926013"/>
            <a:ext cx="9144000" cy="1470025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3. No basta simplemente conocer a la persona, hay que </a:t>
            </a:r>
            <a:r>
              <a:rPr lang="es-ES" sz="4800" i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entender</a:t>
            </a:r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 la persona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781800" y="6611779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29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82575"/>
            <a:ext cx="9144000" cy="1470025"/>
          </a:xfrm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4. Hay que entender la persona profundamente, sus necesidades, búsquedas, etc.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781800" y="6611779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4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926013"/>
            <a:ext cx="9144000" cy="1470025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5. Hay que reconocer su necesidad espiritual, pero sin condenarle innecesariamente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84005" name="Text Box 5"/>
          <p:cNvSpPr txBox="1">
            <a:spLocks noChangeArrowheads="1"/>
          </p:cNvSpPr>
          <p:nvPr/>
        </p:nvSpPr>
        <p:spPr bwMode="auto">
          <a:xfrm>
            <a:off x="7086600" y="6611779"/>
            <a:ext cx="211307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Christina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Kundu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5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3975"/>
            <a:ext cx="9144000" cy="1470025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6. Obviar puntos secundarios, e ir directamente al grano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781800" y="6611779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6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926013"/>
            <a:ext cx="9144000" cy="1470025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7. Enseñar doctrina sana y proveer un buen programa de discipulado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386053" name="Text Box 5"/>
          <p:cNvSpPr txBox="1">
            <a:spLocks noChangeArrowheads="1"/>
          </p:cNvSpPr>
          <p:nvPr/>
        </p:nvSpPr>
        <p:spPr bwMode="auto">
          <a:xfrm>
            <a:off x="6781800" y="6611779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Swis721 LtCn BT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latin typeface="Swis721 LtCn BT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latin typeface="Swis721 LtCn BT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7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291138"/>
            <a:ext cx="9144000" cy="1470025"/>
          </a:xfrm>
          <a:noFill/>
          <a:effectLst/>
        </p:spPr>
        <p:txBody>
          <a:bodyPr/>
          <a:lstStyle/>
          <a:p>
            <a:r>
              <a:rPr lang="es-ES" sz="4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8. Involucrar a los nuevos creyentes en la evangelización</a:t>
            </a:r>
            <a:endParaRPr lang="es-VE" sz="48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88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52400"/>
            <a:ext cx="9144000" cy="1089025"/>
          </a:xfrm>
          <a:noFill/>
          <a:effectLst/>
        </p:spPr>
        <p:txBody>
          <a:bodyPr/>
          <a:lstStyle/>
          <a:p>
            <a:r>
              <a:rPr lang="es-ES" sz="480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9. Tener mucha paciencia y fe</a:t>
            </a:r>
            <a:endParaRPr lang="es-VE" sz="480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781800" y="6611779"/>
            <a:ext cx="24080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© International Mission Board,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Bautistas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wis721 LtCn BT" pitchFamily="34" charset="0"/>
              </a:rPr>
              <a:t> del Sur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1444752"/>
            <a:ext cx="914400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/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/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/>
            <a:endParaRPr lang="es-VE" sz="4800" dirty="0" smtClean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/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/>
            <a:r>
              <a:rPr lang="es-VE" sz="3400" i="1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/>
            <a:r>
              <a:rPr lang="es-VE" sz="3400" i="1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/>
            <a:endParaRPr lang="es-VE" sz="1000" i="1" dirty="0" smtClean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/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2010 </a:t>
            </a: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F. Ritchey</a:t>
            </a:r>
            <a:endParaRPr lang="es-VE" sz="34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4527</TotalTime>
  <Words>563</Words>
  <Application>Microsoft Office PowerPoint</Application>
  <PresentationFormat>On-screen Show (4:3)</PresentationFormat>
  <Paragraphs>69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CentSchbook BT</vt:lpstr>
      <vt:lpstr>Arial Narrow</vt:lpstr>
      <vt:lpstr>Swis721 LtCn BT</vt:lpstr>
      <vt:lpstr>Default Design</vt:lpstr>
      <vt:lpstr>Juan 4 Tips para la evangelización</vt:lpstr>
      <vt:lpstr>Introducción</vt:lpstr>
      <vt:lpstr>Slide 3</vt:lpstr>
      <vt:lpstr>Slide 4</vt:lpstr>
      <vt:lpstr>Slide 5</vt:lpstr>
      <vt:lpstr>El encuentro entre Jesús y la mujer samaritana</vt:lpstr>
      <vt:lpstr>Estar dispuesto a romper moldes y tradiciones</vt:lpstr>
      <vt:lpstr>Estar dispuesto a superar prejuicios</vt:lpstr>
      <vt:lpstr>Estar dispuesto a continuar a superar prejuicios</vt:lpstr>
      <vt:lpstr>Estar dispuesto a recibir de nuestra audiencia</vt:lpstr>
      <vt:lpstr>Slide 11</vt:lpstr>
      <vt:lpstr>Slide 12</vt:lpstr>
      <vt:lpstr>Slide 13</vt:lpstr>
      <vt:lpstr>Slide 14</vt:lpstr>
      <vt:lpstr>Slide 15</vt:lpstr>
      <vt:lpstr>Slide 16</vt:lpstr>
      <vt:lpstr>Buscar un punto natural para proveer una transición a temas más espirituales</vt:lpstr>
      <vt:lpstr>Reconocer la necesidad espiritual del individuo, pero sin condenarle excesivamente</vt:lpstr>
      <vt:lpstr>Mostrarle cómo Jesucristo ofrece satisfacer las necesidades que siente</vt:lpstr>
      <vt:lpstr>Persistir en la presentación, y aclarar puntos que nuestra audiencia no entiende bien</vt:lpstr>
      <vt:lpstr>Elogiar a la persona por lo bueno en su vida, sin negar ni subrayar lo pecaminoso</vt:lpstr>
      <vt:lpstr>Estar alerto a continuar a superar prejuicios y tradiciones</vt:lpstr>
      <vt:lpstr>Saltar los puntos teológicos secundarios e ir al grano</vt:lpstr>
      <vt:lpstr>No obviar diferencias o “piedras de tropiezo” fundamen-tales</vt:lpstr>
      <vt:lpstr>Enseñar doctrina sana, sólida y sencilla</vt:lpstr>
      <vt:lpstr>Animar a la gente a expresar sus anhelos y búsquedas religiosos</vt:lpstr>
      <vt:lpstr>Permitir a la gente desarrollar su concepto de quién es Jesús</vt:lpstr>
      <vt:lpstr>Mostrar cómo Jesús puede contestar estos anhelos y búsquedas</vt:lpstr>
      <vt:lpstr>Involucrar a los nuevos creyentes en evangelizar a los demás</vt:lpstr>
      <vt:lpstr>Seguir la evangelización con un tiempo de discipulado y consolidación</vt:lpstr>
      <vt:lpstr>Continuar la evangelización</vt:lpstr>
      <vt:lpstr>Deben tener un encuentro verdadero con Cristo, y no sólo creer por nuestras palabras</vt:lpstr>
      <vt:lpstr>Permitir libertad para que Dios pueda obrar de forma milagrosa y sobrenatural</vt:lpstr>
      <vt:lpstr>Algunas lecciones importantes</vt:lpstr>
      <vt:lpstr>1. Hay que trabajar fuertemente para superar nuestros prejuicios y tradiciones</vt:lpstr>
      <vt:lpstr>Gente pobre</vt:lpstr>
      <vt:lpstr>Gente que no comparte nuestros valores</vt:lpstr>
      <vt:lpstr>Slide 38</vt:lpstr>
      <vt:lpstr>Gente muy lejos de y muy diferente que nosotros</vt:lpstr>
      <vt:lpstr>2. Hay que recibir de la persona que queremos evangelizar</vt:lpstr>
      <vt:lpstr>3. No basta simplemente conocer a la persona, hay que entender la persona</vt:lpstr>
      <vt:lpstr>4. Hay que entender la persona profundamente, sus necesidades, búsquedas, etc.</vt:lpstr>
      <vt:lpstr>5. Hay que reconocer su necesidad espiritual, pero sin condenarle innecesariamente</vt:lpstr>
      <vt:lpstr>6. Obviar puntos secundarios, e ir directamente al grano</vt:lpstr>
      <vt:lpstr>7. Enseñar doctrina sana y proveer un buen programa de discipulado</vt:lpstr>
      <vt:lpstr>8. Involucrar a los nuevos creyentes en la evangelización</vt:lpstr>
      <vt:lpstr>9. Tener mucha paciencia y fe</vt:lpstr>
      <vt:lpstr>Slide 48</vt:lpstr>
      <vt:lpstr>Slide 49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 Presentación visual - parte B (estudio bíblico de Juan 4)</dc:title>
  <dc:creator>William Ritchey</dc:creator>
  <cp:lastModifiedBy>William Ritchey</cp:lastModifiedBy>
  <cp:revision>189</cp:revision>
  <dcterms:created xsi:type="dcterms:W3CDTF">2007-10-29T20:26:17Z</dcterms:created>
  <dcterms:modified xsi:type="dcterms:W3CDTF">2009-10-29T19:03:37Z</dcterms:modified>
</cp:coreProperties>
</file>