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600" r:id="rId2"/>
    <p:sldId id="597" r:id="rId3"/>
    <p:sldId id="598" r:id="rId4"/>
    <p:sldId id="599" r:id="rId5"/>
    <p:sldId id="601" r:id="rId6"/>
    <p:sldId id="602" r:id="rId7"/>
    <p:sldId id="603" r:id="rId8"/>
    <p:sldId id="604" r:id="rId9"/>
    <p:sldId id="605" r:id="rId10"/>
    <p:sldId id="606" r:id="rId11"/>
    <p:sldId id="607" r:id="rId12"/>
    <p:sldId id="608" r:id="rId13"/>
    <p:sldId id="609" r:id="rId14"/>
    <p:sldId id="610" r:id="rId15"/>
    <p:sldId id="815" r:id="rId16"/>
    <p:sldId id="611" r:id="rId17"/>
    <p:sldId id="612" r:id="rId18"/>
    <p:sldId id="617" r:id="rId19"/>
    <p:sldId id="613" r:id="rId20"/>
    <p:sldId id="618" r:id="rId21"/>
    <p:sldId id="750" r:id="rId22"/>
    <p:sldId id="751" r:id="rId23"/>
    <p:sldId id="826" r:id="rId24"/>
    <p:sldId id="827" r:id="rId25"/>
    <p:sldId id="828" r:id="rId26"/>
    <p:sldId id="829" r:id="rId27"/>
    <p:sldId id="614" r:id="rId28"/>
    <p:sldId id="615" r:id="rId29"/>
    <p:sldId id="616" r:id="rId30"/>
    <p:sldId id="619" r:id="rId31"/>
    <p:sldId id="833" r:id="rId32"/>
    <p:sldId id="834" r:id="rId33"/>
    <p:sldId id="835" r:id="rId34"/>
    <p:sldId id="836" r:id="rId35"/>
    <p:sldId id="819" r:id="rId36"/>
    <p:sldId id="818" r:id="rId37"/>
    <p:sldId id="817" r:id="rId38"/>
    <p:sldId id="816" r:id="rId39"/>
    <p:sldId id="625" r:id="rId40"/>
    <p:sldId id="626" r:id="rId41"/>
    <p:sldId id="310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6" r:id="rId53"/>
    <p:sldId id="357" r:id="rId54"/>
    <p:sldId id="358" r:id="rId55"/>
    <p:sldId id="359" r:id="rId56"/>
    <p:sldId id="360" r:id="rId57"/>
    <p:sldId id="361" r:id="rId58"/>
    <p:sldId id="362" r:id="rId59"/>
    <p:sldId id="824" r:id="rId60"/>
    <p:sldId id="627" r:id="rId61"/>
    <p:sldId id="628" r:id="rId62"/>
    <p:sldId id="831" r:id="rId63"/>
    <p:sldId id="631" r:id="rId64"/>
    <p:sldId id="832" r:id="rId65"/>
    <p:sldId id="630" r:id="rId66"/>
    <p:sldId id="629" r:id="rId67"/>
    <p:sldId id="632" r:id="rId68"/>
    <p:sldId id="729" r:id="rId69"/>
    <p:sldId id="633" r:id="rId70"/>
    <p:sldId id="634" r:id="rId71"/>
    <p:sldId id="635" r:id="rId72"/>
    <p:sldId id="636" r:id="rId73"/>
    <p:sldId id="730" r:id="rId74"/>
    <p:sldId id="637" r:id="rId75"/>
    <p:sldId id="638" r:id="rId76"/>
    <p:sldId id="639" r:id="rId77"/>
    <p:sldId id="756" r:id="rId78"/>
    <p:sldId id="529" r:id="rId79"/>
    <p:sldId id="640" r:id="rId80"/>
    <p:sldId id="757" r:id="rId81"/>
    <p:sldId id="672" r:id="rId82"/>
    <p:sldId id="673" r:id="rId83"/>
    <p:sldId id="641" r:id="rId84"/>
    <p:sldId id="675" r:id="rId85"/>
    <p:sldId id="674" r:id="rId86"/>
    <p:sldId id="676" r:id="rId87"/>
    <p:sldId id="678" r:id="rId88"/>
    <p:sldId id="758" r:id="rId89"/>
    <p:sldId id="679" r:id="rId90"/>
    <p:sldId id="680" r:id="rId91"/>
    <p:sldId id="644" r:id="rId92"/>
    <p:sldId id="645" r:id="rId93"/>
    <p:sldId id="682" r:id="rId94"/>
    <p:sldId id="681" r:id="rId95"/>
    <p:sldId id="683" r:id="rId96"/>
    <p:sldId id="684" r:id="rId97"/>
    <p:sldId id="760" r:id="rId98"/>
    <p:sldId id="685" r:id="rId99"/>
    <p:sldId id="686" r:id="rId100"/>
    <p:sldId id="687" r:id="rId101"/>
    <p:sldId id="647" r:id="rId102"/>
    <p:sldId id="648" r:id="rId103"/>
    <p:sldId id="649" r:id="rId104"/>
    <p:sldId id="688" r:id="rId105"/>
    <p:sldId id="689" r:id="rId106"/>
    <p:sldId id="690" r:id="rId107"/>
    <p:sldId id="761" r:id="rId108"/>
    <p:sldId id="752" r:id="rId109"/>
    <p:sldId id="691" r:id="rId110"/>
    <p:sldId id="692" r:id="rId111"/>
    <p:sldId id="693" r:id="rId112"/>
    <p:sldId id="695" r:id="rId113"/>
    <p:sldId id="696" r:id="rId114"/>
    <p:sldId id="694" r:id="rId115"/>
    <p:sldId id="753" r:id="rId116"/>
    <p:sldId id="814" r:id="rId117"/>
    <p:sldId id="812" r:id="rId118"/>
    <p:sldId id="813" r:id="rId119"/>
    <p:sldId id="825" r:id="rId120"/>
    <p:sldId id="811" r:id="rId121"/>
  </p:sldIdLst>
  <p:sldSz cx="9144000" cy="6858000" type="screen4x3"/>
  <p:notesSz cx="6858000" cy="9144000"/>
  <p:embeddedFontLst>
    <p:embeddedFont>
      <p:font typeface="Libra BT" pitchFamily="66" charset="0"/>
      <p:regular r:id="rId122"/>
    </p:embeddedFont>
    <p:embeddedFont>
      <p:font typeface="Arial Narrow" pitchFamily="34" charset="0"/>
      <p:regular r:id="rId123"/>
      <p:bold r:id="rId124"/>
      <p:italic r:id="rId125"/>
      <p:boldItalic r:id="rId126"/>
    </p:embeddedFont>
    <p:embeddedFont>
      <p:font typeface="CentSchbook BT" pitchFamily="18" charset="0"/>
      <p:regular r:id="rId127"/>
      <p:bold r:id="rId128"/>
      <p:italic r:id="rId129"/>
      <p:boldItalic r:id="rId130"/>
    </p:embeddedFont>
    <p:embeddedFont>
      <p:font typeface="Swis721 LtCn BT" pitchFamily="34" charset="0"/>
      <p:regular r:id="rId131"/>
      <p:italic r:id="rId13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  <a:srgbClr val="FF3300"/>
    <a:srgbClr val="CC00CC"/>
    <a:srgbClr val="00CCFF"/>
    <a:srgbClr val="0066FF"/>
    <a:srgbClr val="00FFFF"/>
    <a:srgbClr val="00FF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2.fntdata"/><Relationship Id="rId128" Type="http://schemas.openxmlformats.org/officeDocument/2006/relationships/font" Target="fonts/font7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font" Target="fonts/font5.fntdata"/><Relationship Id="rId13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font" Target="fonts/font3.fntdata"/><Relationship Id="rId129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1.fntdata"/><Relationship Id="rId130" Type="http://schemas.openxmlformats.org/officeDocument/2006/relationships/font" Target="fonts/font9.fntdata"/><Relationship Id="rId13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10.fntdata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FFDD52-FCD4-4AE4-BA9D-F1670F4BC7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ED817F-9618-44FC-B9E4-9767143278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DCE3A2-3150-42DD-865E-FE15FF9684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6F2E64-D78E-4B9E-9888-522A456B85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D61245-794E-4853-9815-AFC62DDEDA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41EFE3-5CB3-4F3C-8878-2F020D27C1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107BE-0770-4278-83D2-3DB29D561F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3245B-E6C4-4194-8390-4336901ACC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4E613-2EF2-410D-9264-42514F12CF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6ED2D2-0810-4EE4-8B98-A921C02A61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28E47B-732F-4C4E-8A8C-5F96EC9952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D38812E-BDE1-4F19-9191-D7BE9CEA819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2195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ES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entendimiento superficial y el entendimiento más profundo de nuestra audiencia</a:t>
            </a:r>
            <a:endParaRPr lang="es-VE" sz="60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34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</a:t>
            </a:r>
            <a:r>
              <a:rPr lang="es-VE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ágina</a:t>
            </a: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6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rot="10800000" flipV="1">
            <a:off x="4876800" y="304800"/>
            <a:ext cx="3200400" cy="2895600"/>
          </a:xfrm>
          <a:prstGeom prst="straightConnector1">
            <a:avLst/>
          </a:prstGeom>
          <a:ln w="254000">
            <a:solidFill>
              <a:srgbClr val="FF33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rot="10800000" flipV="1">
            <a:off x="6629400" y="304800"/>
            <a:ext cx="1447800" cy="1295400"/>
          </a:xfrm>
          <a:prstGeom prst="straightConnector1">
            <a:avLst/>
          </a:prstGeom>
          <a:ln w="254000">
            <a:solidFill>
              <a:srgbClr val="FF33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rot="10800000" flipV="1">
            <a:off x="5943600" y="304800"/>
            <a:ext cx="2133600" cy="1905000"/>
          </a:xfrm>
          <a:prstGeom prst="straightConnector1">
            <a:avLst/>
          </a:prstGeom>
          <a:ln w="254000">
            <a:solidFill>
              <a:srgbClr val="FF33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rot="10800000" flipV="1">
            <a:off x="5562600" y="304800"/>
            <a:ext cx="2514600" cy="2286000"/>
          </a:xfrm>
          <a:prstGeom prst="straightConnector1">
            <a:avLst/>
          </a:prstGeom>
          <a:ln w="254000">
            <a:solidFill>
              <a:srgbClr val="FF33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rot="10800000" flipV="1">
            <a:off x="4876800" y="304800"/>
            <a:ext cx="3200400" cy="2895600"/>
          </a:xfrm>
          <a:prstGeom prst="straightConnector1">
            <a:avLst/>
          </a:prstGeom>
          <a:ln w="254000">
            <a:solidFill>
              <a:srgbClr val="FF33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rot="10800000" flipV="1">
            <a:off x="6629400" y="304800"/>
            <a:ext cx="1447800" cy="1295400"/>
          </a:xfrm>
          <a:prstGeom prst="straightConnector1">
            <a:avLst/>
          </a:prstGeom>
          <a:ln w="254000">
            <a:solidFill>
              <a:srgbClr val="FF33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rot="10800000" flipV="1">
            <a:off x="5943600" y="304800"/>
            <a:ext cx="2133600" cy="1905000"/>
          </a:xfrm>
          <a:prstGeom prst="straightConnector1">
            <a:avLst/>
          </a:prstGeom>
          <a:ln w="254000">
            <a:solidFill>
              <a:srgbClr val="FF33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rot="10800000" flipV="1">
            <a:off x="5562600" y="304800"/>
            <a:ext cx="2514600" cy="2286000"/>
          </a:xfrm>
          <a:prstGeom prst="straightConnector1">
            <a:avLst/>
          </a:prstGeom>
          <a:ln w="254000">
            <a:solidFill>
              <a:srgbClr val="FF33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rot="10800000" flipV="1">
            <a:off x="4876800" y="304800"/>
            <a:ext cx="3200400" cy="2895600"/>
          </a:xfrm>
          <a:prstGeom prst="straightConnector1">
            <a:avLst/>
          </a:prstGeom>
          <a:ln w="254000">
            <a:solidFill>
              <a:srgbClr val="FF33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8819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ES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impacto de todo esto en la interacción social</a:t>
            </a:r>
            <a:endParaRPr lang="es-VE" sz="8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57400" y="5943600"/>
            <a:ext cx="5410200" cy="6096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rot="10800000" flipV="1">
            <a:off x="4876800" y="304800"/>
            <a:ext cx="3200400" cy="2895600"/>
          </a:xfrm>
          <a:prstGeom prst="straightConnector1">
            <a:avLst/>
          </a:prstGeom>
          <a:ln w="254000">
            <a:solidFill>
              <a:srgbClr val="FF33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0870" name="Line 6"/>
          <p:cNvSpPr>
            <a:spLocks noChangeShapeType="1"/>
          </p:cNvSpPr>
          <p:nvPr/>
        </p:nvSpPr>
        <p:spPr bwMode="auto">
          <a:xfrm flipV="1">
            <a:off x="3352800" y="3200400"/>
            <a:ext cx="2895600" cy="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0870" name="Line 6"/>
          <p:cNvSpPr>
            <a:spLocks noChangeShapeType="1"/>
          </p:cNvSpPr>
          <p:nvPr/>
        </p:nvSpPr>
        <p:spPr bwMode="auto">
          <a:xfrm>
            <a:off x="3352800" y="3200400"/>
            <a:ext cx="1676400" cy="83820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3352800" y="3200400"/>
            <a:ext cx="1676400" cy="83820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3352800" y="3200400"/>
            <a:ext cx="1676400" cy="83820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3352800" y="3200400"/>
            <a:ext cx="1676400" cy="83820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971800" y="2362200"/>
            <a:ext cx="2438400" cy="24384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1893" name="Line 5"/>
          <p:cNvSpPr>
            <a:spLocks noChangeShapeType="1"/>
          </p:cNvSpPr>
          <p:nvPr/>
        </p:nvSpPr>
        <p:spPr bwMode="auto">
          <a:xfrm>
            <a:off x="3352800" y="3200400"/>
            <a:ext cx="2209800" cy="205740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4965" name="Line 5"/>
          <p:cNvSpPr>
            <a:spLocks noChangeShapeType="1"/>
          </p:cNvSpPr>
          <p:nvPr/>
        </p:nvSpPr>
        <p:spPr bwMode="auto">
          <a:xfrm>
            <a:off x="3352800" y="3200400"/>
            <a:ext cx="2209800" cy="205740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4966" name="Line 6"/>
          <p:cNvSpPr>
            <a:spLocks noChangeShapeType="1"/>
          </p:cNvSpPr>
          <p:nvPr/>
        </p:nvSpPr>
        <p:spPr bwMode="auto">
          <a:xfrm flipV="1">
            <a:off x="8077200" y="4038600"/>
            <a:ext cx="0" cy="137160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0085" name="Line 5"/>
          <p:cNvSpPr>
            <a:spLocks noChangeShapeType="1"/>
          </p:cNvSpPr>
          <p:nvPr/>
        </p:nvSpPr>
        <p:spPr bwMode="auto">
          <a:xfrm flipV="1">
            <a:off x="3352800" y="3200400"/>
            <a:ext cx="2895600" cy="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1109" name="Line 5"/>
          <p:cNvSpPr>
            <a:spLocks noChangeShapeType="1"/>
          </p:cNvSpPr>
          <p:nvPr/>
        </p:nvSpPr>
        <p:spPr bwMode="auto">
          <a:xfrm flipV="1">
            <a:off x="3352800" y="3200400"/>
            <a:ext cx="2895600" cy="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1110" name="Rectangle 6"/>
          <p:cNvSpPr>
            <a:spLocks noChangeArrowheads="1"/>
          </p:cNvSpPr>
          <p:nvPr/>
        </p:nvSpPr>
        <p:spPr bwMode="auto">
          <a:xfrm>
            <a:off x="0" y="5410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>
                <a:solidFill>
                  <a:srgbClr val="FFFF00"/>
                </a:solidFill>
                <a:latin typeface="CentSchbook BT" pitchFamily="18" charset="0"/>
              </a:rPr>
              <a:t>La encarnación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2133" name="Line 5"/>
          <p:cNvSpPr>
            <a:spLocks noChangeShapeType="1"/>
          </p:cNvSpPr>
          <p:nvPr/>
        </p:nvSpPr>
        <p:spPr bwMode="auto">
          <a:xfrm flipV="1">
            <a:off x="3352800" y="3200400"/>
            <a:ext cx="2895600" cy="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35557" name="Line 5"/>
          <p:cNvSpPr>
            <a:spLocks noChangeShapeType="1"/>
          </p:cNvSpPr>
          <p:nvPr/>
        </p:nvSpPr>
        <p:spPr bwMode="auto">
          <a:xfrm flipV="1">
            <a:off x="3352800" y="3200400"/>
            <a:ext cx="2895600" cy="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5558" name="Rectangle 6"/>
          <p:cNvSpPr>
            <a:spLocks noChangeArrowheads="1"/>
          </p:cNvSpPr>
          <p:nvPr/>
        </p:nvSpPr>
        <p:spPr bwMode="auto">
          <a:xfrm>
            <a:off x="0" y="5410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>
                <a:solidFill>
                  <a:srgbClr val="FFFF00"/>
                </a:solidFill>
                <a:latin typeface="CentSchbook BT" pitchFamily="18" charset="0"/>
              </a:rPr>
              <a:t>La encarnación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7253" name="Line 5"/>
          <p:cNvSpPr>
            <a:spLocks noChangeShapeType="1"/>
          </p:cNvSpPr>
          <p:nvPr/>
        </p:nvSpPr>
        <p:spPr bwMode="auto">
          <a:xfrm flipV="1">
            <a:off x="3352800" y="3200400"/>
            <a:ext cx="2895600" cy="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7253" name="Line 5"/>
          <p:cNvSpPr>
            <a:spLocks noChangeShapeType="1"/>
          </p:cNvSpPr>
          <p:nvPr/>
        </p:nvSpPr>
        <p:spPr bwMode="auto">
          <a:xfrm flipV="1">
            <a:off x="3352800" y="3200400"/>
            <a:ext cx="2895600" cy="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7254" name="AutoShape 6"/>
          <p:cNvSpPr>
            <a:spLocks noChangeArrowheads="1"/>
          </p:cNvSpPr>
          <p:nvPr/>
        </p:nvSpPr>
        <p:spPr bwMode="auto">
          <a:xfrm>
            <a:off x="3505200" y="1981200"/>
            <a:ext cx="2438400" cy="24384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17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702175"/>
            <a:ext cx="77724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800">
                <a:solidFill>
                  <a:srgbClr val="FFFF00"/>
                </a:solidFill>
                <a:latin typeface="CentSchbook BT" pitchFamily="18" charset="0"/>
              </a:rPr>
              <a:t>Cuatro contextos generales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9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609600"/>
            <a:ext cx="40386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de la iglesia misma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9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609600"/>
            <a:ext cx="40386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de la iglesia misma</a:t>
            </a:r>
          </a:p>
        </p:txBody>
      </p:sp>
      <p:sp>
        <p:nvSpPr>
          <p:cNvPr id="439301" name="Rectangle 5"/>
          <p:cNvSpPr>
            <a:spLocks noChangeArrowheads="1"/>
          </p:cNvSpPr>
          <p:nvPr/>
        </p:nvSpPr>
        <p:spPr bwMode="auto">
          <a:xfrm>
            <a:off x="4953000" y="762000"/>
            <a:ext cx="4038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muchas similitudes</a:t>
            </a:r>
            <a:b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religiosas, lingüísticas,</a:t>
            </a:r>
            <a:b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geográficas y culturales</a:t>
            </a:r>
            <a:endParaRPr lang="es-VE" sz="3200" dirty="0">
              <a:solidFill>
                <a:srgbClr val="00FFFF"/>
              </a:solidFill>
              <a:latin typeface="Swis721 LtCn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20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" y="609600"/>
            <a:ext cx="40386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de la iglesia misma</a:t>
            </a:r>
          </a:p>
        </p:txBody>
      </p:sp>
      <p:sp>
        <p:nvSpPr>
          <p:cNvPr id="472069" name="Rectangle 5"/>
          <p:cNvSpPr>
            <a:spLocks noChangeArrowheads="1"/>
          </p:cNvSpPr>
          <p:nvPr/>
        </p:nvSpPr>
        <p:spPr bwMode="auto">
          <a:xfrm>
            <a:off x="4953000" y="762000"/>
            <a:ext cx="4038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muchas similitudes</a:t>
            </a:r>
            <a:br>
              <a:rPr lang="es-ES" sz="320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religiosas, lingüísticas,</a:t>
            </a:r>
            <a:br>
              <a:rPr lang="es-ES" sz="320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geográficas y culturales</a:t>
            </a:r>
            <a:endParaRPr lang="es-VE" sz="3200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30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" y="609600"/>
            <a:ext cx="40386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de la iglesia misma</a:t>
            </a:r>
          </a:p>
        </p:txBody>
      </p:sp>
      <p:sp>
        <p:nvSpPr>
          <p:cNvPr id="473093" name="Rectangle 5"/>
          <p:cNvSpPr>
            <a:spLocks noChangeArrowheads="1"/>
          </p:cNvSpPr>
          <p:nvPr/>
        </p:nvSpPr>
        <p:spPr bwMode="auto">
          <a:xfrm>
            <a:off x="4953000" y="762000"/>
            <a:ext cx="4038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todos pueden participar </a:t>
            </a:r>
            <a:r>
              <a:rPr lang="es-ES" sz="3200" i="1">
                <a:solidFill>
                  <a:srgbClr val="00FFFF"/>
                </a:solidFill>
                <a:latin typeface="Swis721 LtCn BT" pitchFamily="34" charset="0"/>
              </a:rPr>
              <a:t>directamente</a:t>
            </a:r>
            <a:endParaRPr lang="es-VE" sz="3200" i="1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4117" name="Rectangle 5"/>
          <p:cNvSpPr>
            <a:spLocks noChangeArrowheads="1"/>
          </p:cNvSpPr>
          <p:nvPr/>
        </p:nvSpPr>
        <p:spPr bwMode="auto">
          <a:xfrm>
            <a:off x="228600" y="1981200"/>
            <a:ext cx="3124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una barrera religiosa</a:t>
            </a:r>
            <a:endParaRPr lang="es-VE" sz="3200" i="1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474121" name="Line 9"/>
          <p:cNvSpPr>
            <a:spLocks noChangeShapeType="1"/>
          </p:cNvSpPr>
          <p:nvPr/>
        </p:nvSpPr>
        <p:spPr bwMode="auto">
          <a:xfrm>
            <a:off x="1752600" y="3429000"/>
            <a:ext cx="838200" cy="1752600"/>
          </a:xfrm>
          <a:prstGeom prst="line">
            <a:avLst/>
          </a:prstGeom>
          <a:noFill/>
          <a:ln w="127000">
            <a:solidFill>
              <a:srgbClr val="00FF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7188" name="Rectangle 4"/>
          <p:cNvSpPr>
            <a:spLocks noChangeArrowheads="1"/>
          </p:cNvSpPr>
          <p:nvPr/>
        </p:nvSpPr>
        <p:spPr bwMode="auto">
          <a:xfrm>
            <a:off x="228600" y="1981200"/>
            <a:ext cx="3124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una barrera religiosa</a:t>
            </a:r>
            <a:endParaRPr lang="es-VE" sz="3200" i="1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477189" name="Line 5"/>
          <p:cNvSpPr>
            <a:spLocks noChangeShapeType="1"/>
          </p:cNvSpPr>
          <p:nvPr/>
        </p:nvSpPr>
        <p:spPr bwMode="auto">
          <a:xfrm>
            <a:off x="1752600" y="3429000"/>
            <a:ext cx="838200" cy="1752600"/>
          </a:xfrm>
          <a:prstGeom prst="line">
            <a:avLst/>
          </a:prstGeom>
          <a:noFill/>
          <a:ln w="127000">
            <a:solidFill>
              <a:srgbClr val="00FF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92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cercano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92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cercano</a:t>
            </a:r>
          </a:p>
        </p:txBody>
      </p:sp>
      <p:sp>
        <p:nvSpPr>
          <p:cNvPr id="479237" name="Rectangle 5"/>
          <p:cNvSpPr>
            <a:spLocks noChangeArrowheads="1"/>
          </p:cNvSpPr>
          <p:nvPr/>
        </p:nvSpPr>
        <p:spPr bwMode="auto">
          <a:xfrm>
            <a:off x="1295400" y="304800"/>
            <a:ext cx="4038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muchas similitudes</a:t>
            </a:r>
            <a:b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lingüísticas,</a:t>
            </a:r>
            <a:b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geográficas y culturales</a:t>
            </a:r>
            <a:endParaRPr lang="es-VE" sz="3200" dirty="0">
              <a:solidFill>
                <a:srgbClr val="00FFFF"/>
              </a:solidFill>
              <a:latin typeface="Swis721 LtCn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02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cercano</a:t>
            </a:r>
          </a:p>
        </p:txBody>
      </p:sp>
      <p:sp>
        <p:nvSpPr>
          <p:cNvPr id="480261" name="Rectangle 5"/>
          <p:cNvSpPr>
            <a:spLocks noChangeArrowheads="1"/>
          </p:cNvSpPr>
          <p:nvPr/>
        </p:nvSpPr>
        <p:spPr bwMode="auto">
          <a:xfrm>
            <a:off x="1295400" y="304800"/>
            <a:ext cx="4038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muchas similitudes</a:t>
            </a:r>
            <a:br>
              <a:rPr lang="es-ES" sz="320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lingüísticas,</a:t>
            </a:r>
            <a:br>
              <a:rPr lang="es-ES" sz="320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geográficas y culturales</a:t>
            </a:r>
            <a:endParaRPr lang="es-VE" sz="3200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12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cercano</a:t>
            </a:r>
          </a:p>
        </p:txBody>
      </p:sp>
      <p:sp>
        <p:nvSpPr>
          <p:cNvPr id="481285" name="Rectangle 5"/>
          <p:cNvSpPr>
            <a:spLocks noChangeArrowheads="1"/>
          </p:cNvSpPr>
          <p:nvPr/>
        </p:nvSpPr>
        <p:spPr bwMode="auto">
          <a:xfrm>
            <a:off x="1295400" y="304800"/>
            <a:ext cx="4038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todos pueden participar </a:t>
            </a:r>
            <a:r>
              <a:rPr lang="es-ES" sz="3200" i="1">
                <a:solidFill>
                  <a:srgbClr val="00FFFF"/>
                </a:solidFill>
                <a:latin typeface="Swis721 LtCn BT" pitchFamily="34" charset="0"/>
              </a:rPr>
              <a:t>directamente</a:t>
            </a:r>
            <a:endParaRPr lang="es-VE" sz="3200" i="1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2308" name="Rectangle 4"/>
          <p:cNvSpPr>
            <a:spLocks noChangeArrowheads="1"/>
          </p:cNvSpPr>
          <p:nvPr/>
        </p:nvSpPr>
        <p:spPr bwMode="auto">
          <a:xfrm>
            <a:off x="4953000" y="457200"/>
            <a:ext cx="4114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barrera de la religión,</a:t>
            </a:r>
            <a:r>
              <a:rPr lang="es-VE" sz="3200">
                <a:solidFill>
                  <a:srgbClr val="00FFFF"/>
                </a:solidFill>
                <a:latin typeface="Swis721 LtCn BT" pitchFamily="34" charset="0"/>
              </a:rPr>
              <a:t> más geografía, idioma o cultura</a:t>
            </a:r>
            <a:endParaRPr lang="es-VE" sz="3200" i="1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482309" name="Line 5"/>
          <p:cNvSpPr>
            <a:spLocks noChangeShapeType="1"/>
          </p:cNvSpPr>
          <p:nvPr/>
        </p:nvSpPr>
        <p:spPr bwMode="auto">
          <a:xfrm flipH="1">
            <a:off x="7696200" y="2133600"/>
            <a:ext cx="152400" cy="1676400"/>
          </a:xfrm>
          <a:prstGeom prst="line">
            <a:avLst/>
          </a:prstGeom>
          <a:noFill/>
          <a:ln w="127000">
            <a:solidFill>
              <a:srgbClr val="00FF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4356" name="Rectangle 4"/>
          <p:cNvSpPr>
            <a:spLocks noChangeArrowheads="1"/>
          </p:cNvSpPr>
          <p:nvPr/>
        </p:nvSpPr>
        <p:spPr bwMode="auto">
          <a:xfrm>
            <a:off x="4953000" y="457200"/>
            <a:ext cx="4114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barrera de la religión,</a:t>
            </a:r>
            <a:r>
              <a:rPr lang="es-VE" sz="3200">
                <a:solidFill>
                  <a:srgbClr val="00FFFF"/>
                </a:solidFill>
                <a:latin typeface="Swis721 LtCn BT" pitchFamily="34" charset="0"/>
              </a:rPr>
              <a:t> más geografía, idioma o cultura</a:t>
            </a:r>
            <a:endParaRPr lang="es-VE" sz="3200" i="1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484357" name="Line 5"/>
          <p:cNvSpPr>
            <a:spLocks noChangeShapeType="1"/>
          </p:cNvSpPr>
          <p:nvPr/>
        </p:nvSpPr>
        <p:spPr bwMode="auto">
          <a:xfrm flipH="1">
            <a:off x="7696200" y="2133600"/>
            <a:ext cx="152400" cy="1676400"/>
          </a:xfrm>
          <a:prstGeom prst="line">
            <a:avLst/>
          </a:prstGeom>
          <a:noFill/>
          <a:ln w="127000">
            <a:solidFill>
              <a:srgbClr val="00FF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53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676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parecido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53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676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parecido</a:t>
            </a:r>
          </a:p>
        </p:txBody>
      </p:sp>
      <p:sp>
        <p:nvSpPr>
          <p:cNvPr id="485381" name="Rectangle 5"/>
          <p:cNvSpPr>
            <a:spLocks noChangeArrowheads="1"/>
          </p:cNvSpPr>
          <p:nvPr/>
        </p:nvSpPr>
        <p:spPr bwMode="auto">
          <a:xfrm>
            <a:off x="533400" y="304800"/>
            <a:ext cx="480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limitadas similitudes</a:t>
            </a:r>
            <a:b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religiosas, lingüísticas,</a:t>
            </a:r>
            <a:b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geográficas y culturales</a:t>
            </a:r>
            <a:endParaRPr lang="es-VE" sz="3200" dirty="0">
              <a:solidFill>
                <a:srgbClr val="00FFFF"/>
              </a:solidFill>
              <a:latin typeface="Swis721 LtCn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64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676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parecido</a:t>
            </a:r>
          </a:p>
        </p:txBody>
      </p:sp>
      <p:sp>
        <p:nvSpPr>
          <p:cNvPr id="486405" name="Rectangle 5"/>
          <p:cNvSpPr>
            <a:spLocks noChangeArrowheads="1"/>
          </p:cNvSpPr>
          <p:nvPr/>
        </p:nvSpPr>
        <p:spPr bwMode="auto">
          <a:xfrm>
            <a:off x="533400" y="304800"/>
            <a:ext cx="480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limitadas similitudes</a:t>
            </a:r>
            <a:b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religiosas, lingüísticas,</a:t>
            </a:r>
            <a:b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geográficas y culturales</a:t>
            </a:r>
            <a:endParaRPr lang="es-VE" sz="3200" dirty="0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84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676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parecido</a:t>
            </a:r>
          </a:p>
        </p:txBody>
      </p:sp>
      <p:sp>
        <p:nvSpPr>
          <p:cNvPr id="488453" name="Rectangle 5"/>
          <p:cNvSpPr>
            <a:spLocks noChangeArrowheads="1"/>
          </p:cNvSpPr>
          <p:nvPr/>
        </p:nvSpPr>
        <p:spPr bwMode="auto">
          <a:xfrm>
            <a:off x="533400" y="304800"/>
            <a:ext cx="480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todos pueden participar de forma directa </a:t>
            </a:r>
            <a:r>
              <a:rPr lang="es-ES" sz="3200" i="1">
                <a:solidFill>
                  <a:srgbClr val="00FFFF"/>
                </a:solidFill>
                <a:latin typeface="Swis721 LtCn BT" pitchFamily="34" charset="0"/>
              </a:rPr>
              <a:t>periódicamente</a:t>
            </a:r>
            <a:endParaRPr lang="es-VE" sz="3200" i="1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94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676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parecido</a:t>
            </a:r>
          </a:p>
        </p:txBody>
      </p:sp>
      <p:sp>
        <p:nvSpPr>
          <p:cNvPr id="489477" name="Rectangle 5"/>
          <p:cNvSpPr>
            <a:spLocks noChangeArrowheads="1"/>
          </p:cNvSpPr>
          <p:nvPr/>
        </p:nvSpPr>
        <p:spPr bwMode="auto">
          <a:xfrm>
            <a:off x="533400" y="304800"/>
            <a:ext cx="480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muchas veces la iglesia trabaja a través de un </a:t>
            </a:r>
            <a:r>
              <a:rPr lang="es-ES" sz="3200" i="1">
                <a:solidFill>
                  <a:srgbClr val="00FFFF"/>
                </a:solidFill>
                <a:latin typeface="Swis721 LtCn BT" pitchFamily="34" charset="0"/>
              </a:rPr>
              <a:t>representante</a:t>
            </a:r>
            <a:endParaRPr lang="es-VE" sz="3200" i="1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90500" name="Rectangle 4"/>
          <p:cNvSpPr>
            <a:spLocks noChangeArrowheads="1"/>
          </p:cNvSpPr>
          <p:nvPr/>
        </p:nvSpPr>
        <p:spPr bwMode="auto">
          <a:xfrm>
            <a:off x="304800" y="228600"/>
            <a:ext cx="4724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barrera de la religión,</a:t>
            </a:r>
            <a:r>
              <a:rPr lang="es-VE" sz="3200">
                <a:solidFill>
                  <a:srgbClr val="00FFFF"/>
                </a:solidFill>
                <a:latin typeface="Swis721 LtCn BT" pitchFamily="34" charset="0"/>
              </a:rPr>
              <a:t> más geografía, idioma, cultura, etcétera</a:t>
            </a:r>
            <a:endParaRPr lang="es-VE" sz="3200" i="1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490501" name="Line 5"/>
          <p:cNvSpPr>
            <a:spLocks noChangeShapeType="1"/>
          </p:cNvSpPr>
          <p:nvPr/>
        </p:nvSpPr>
        <p:spPr bwMode="auto">
          <a:xfrm>
            <a:off x="2590800" y="1828800"/>
            <a:ext cx="304800" cy="914400"/>
          </a:xfrm>
          <a:prstGeom prst="line">
            <a:avLst/>
          </a:prstGeom>
          <a:noFill/>
          <a:ln w="127000">
            <a:solidFill>
              <a:srgbClr val="00FF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91524" name="Rectangle 4"/>
          <p:cNvSpPr>
            <a:spLocks noChangeArrowheads="1"/>
          </p:cNvSpPr>
          <p:nvPr/>
        </p:nvSpPr>
        <p:spPr bwMode="auto">
          <a:xfrm>
            <a:off x="304800" y="228600"/>
            <a:ext cx="4724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barrera de la religión,</a:t>
            </a:r>
            <a:r>
              <a:rPr lang="es-VE" sz="3200">
                <a:solidFill>
                  <a:srgbClr val="00FFFF"/>
                </a:solidFill>
                <a:latin typeface="Swis721 LtCn BT" pitchFamily="34" charset="0"/>
              </a:rPr>
              <a:t> más geografía, idioma, cultura, etcétera</a:t>
            </a:r>
            <a:endParaRPr lang="es-VE" sz="3200" i="1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491525" name="Line 5"/>
          <p:cNvSpPr>
            <a:spLocks noChangeShapeType="1"/>
          </p:cNvSpPr>
          <p:nvPr/>
        </p:nvSpPr>
        <p:spPr bwMode="auto">
          <a:xfrm>
            <a:off x="2590800" y="1828800"/>
            <a:ext cx="304800" cy="914400"/>
          </a:xfrm>
          <a:prstGeom prst="line">
            <a:avLst/>
          </a:prstGeom>
          <a:noFill/>
          <a:ln w="127000">
            <a:solidFill>
              <a:srgbClr val="00FF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925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676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diferente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925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676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diferente</a:t>
            </a:r>
          </a:p>
        </p:txBody>
      </p:sp>
      <p:sp>
        <p:nvSpPr>
          <p:cNvPr id="492549" name="Rectangle 5"/>
          <p:cNvSpPr>
            <a:spLocks noChangeArrowheads="1"/>
          </p:cNvSpPr>
          <p:nvPr/>
        </p:nvSpPr>
        <p:spPr bwMode="auto">
          <a:xfrm>
            <a:off x="533400" y="304800"/>
            <a:ext cx="480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pocas similitudes</a:t>
            </a:r>
            <a:b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religiosas, lingüísticas,</a:t>
            </a:r>
            <a:b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latin typeface="Swis721 LtCn BT" pitchFamily="34" charset="0"/>
              </a:rPr>
              <a:t>geográficas y culturales</a:t>
            </a:r>
            <a:endParaRPr lang="es-VE" sz="3200" dirty="0">
              <a:solidFill>
                <a:srgbClr val="00FFFF"/>
              </a:solidFill>
              <a:latin typeface="Swis721 LtCn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60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676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000" b="1">
                <a:solidFill>
                  <a:srgbClr val="FFFF00"/>
                </a:solidFill>
                <a:latin typeface="CentSchbook BT" pitchFamily="18" charset="0"/>
              </a:rPr>
              <a:t>Contexto diferente</a:t>
            </a:r>
          </a:p>
        </p:txBody>
      </p:sp>
      <p:sp>
        <p:nvSpPr>
          <p:cNvPr id="560133" name="Rectangle 5"/>
          <p:cNvSpPr>
            <a:spLocks noChangeArrowheads="1"/>
          </p:cNvSpPr>
          <p:nvPr/>
        </p:nvSpPr>
        <p:spPr bwMode="auto">
          <a:xfrm>
            <a:off x="533400" y="304800"/>
            <a:ext cx="480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pocas similitudes</a:t>
            </a:r>
            <a:br>
              <a:rPr lang="es-ES" sz="320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religiosas, lingüísticas,</a:t>
            </a:r>
            <a:br>
              <a:rPr lang="es-ES" sz="3200">
                <a:solidFill>
                  <a:srgbClr val="00FFFF"/>
                </a:solidFill>
                <a:latin typeface="Swis721 LtCn BT" pitchFamily="34" charset="0"/>
              </a:rPr>
            </a:br>
            <a:r>
              <a:rPr lang="es-ES" sz="3200">
                <a:solidFill>
                  <a:srgbClr val="00FFFF"/>
                </a:solidFill>
                <a:latin typeface="Swis721 LtCn BT" pitchFamily="34" charset="0"/>
              </a:rPr>
              <a:t>geográficas y culturales</a:t>
            </a:r>
            <a:endParaRPr lang="es-VE" sz="3200">
              <a:solidFill>
                <a:srgbClr val="00FFFF"/>
              </a:solidFill>
              <a:latin typeface="Swis721 LtCn BT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935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676400"/>
          </a:xfrm>
          <a:effectLst/>
        </p:spPr>
        <p:txBody>
          <a:bodyPr/>
          <a:lstStyle/>
          <a:p>
            <a:r>
              <a:rPr lang="es-VE" sz="4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Contexto diferente</a:t>
            </a:r>
          </a:p>
        </p:txBody>
      </p:sp>
      <p:sp>
        <p:nvSpPr>
          <p:cNvPr id="493573" name="Rectangle 5"/>
          <p:cNvSpPr>
            <a:spLocks noChangeArrowheads="1"/>
          </p:cNvSpPr>
          <p:nvPr/>
        </p:nvSpPr>
        <p:spPr bwMode="auto">
          <a:xfrm>
            <a:off x="533400" y="304800"/>
            <a:ext cx="480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3200" dirty="0">
                <a:solidFill>
                  <a:srgbClr val="00FFFF"/>
                </a:solidFill>
                <a:effectLst>
                  <a:glow rad="101600">
                    <a:srgbClr val="000000"/>
                  </a:glow>
                </a:effectLst>
                <a:latin typeface="Swis721 LtCn BT" pitchFamily="34" charset="0"/>
              </a:rPr>
              <a:t>pocas similitudes</a:t>
            </a:r>
            <a:br>
              <a:rPr lang="es-ES" sz="3200" dirty="0">
                <a:solidFill>
                  <a:srgbClr val="00FFFF"/>
                </a:solidFill>
                <a:effectLst>
                  <a:glow rad="101600">
                    <a:srgbClr val="000000"/>
                  </a:glow>
                </a:effectLst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religiosas</a:t>
            </a:r>
            <a:r>
              <a:rPr lang="es-ES" sz="3200" dirty="0">
                <a:solidFill>
                  <a:srgbClr val="00FFFF"/>
                </a:solidFill>
                <a:effectLst>
                  <a:glow rad="101600">
                    <a:srgbClr val="000000"/>
                  </a:glow>
                </a:effectLst>
                <a:latin typeface="Swis721 LtCn BT" pitchFamily="34" charset="0"/>
              </a:rPr>
              <a:t>, lingüísticas,</a:t>
            </a:r>
            <a:br>
              <a:rPr lang="es-ES" sz="3200" dirty="0">
                <a:solidFill>
                  <a:srgbClr val="00FFFF"/>
                </a:solidFill>
                <a:effectLst>
                  <a:glow rad="101600">
                    <a:srgbClr val="000000"/>
                  </a:glow>
                </a:effectLst>
                <a:latin typeface="Swis721 LtCn BT" pitchFamily="34" charset="0"/>
              </a:rPr>
            </a:br>
            <a:r>
              <a:rPr lang="es-ES" sz="3200" dirty="0">
                <a:solidFill>
                  <a:srgbClr val="00FFFF"/>
                </a:solidFill>
                <a:effectLst>
                  <a:glow rad="101600">
                    <a:srgbClr val="000000"/>
                  </a:glow>
                </a:effectLst>
                <a:latin typeface="Swis721 LtCn BT" pitchFamily="34" charset="0"/>
              </a:rPr>
              <a:t>geográficas y culturales</a:t>
            </a:r>
            <a:endParaRPr lang="es-VE" sz="3200" dirty="0">
              <a:solidFill>
                <a:srgbClr val="00FFFF"/>
              </a:solidFill>
              <a:effectLst>
                <a:glow rad="101600">
                  <a:srgbClr val="000000"/>
                </a:glow>
              </a:effectLst>
              <a:latin typeface="Swis721 LtCn BT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905154" y="6096000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956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676400"/>
          </a:xfrm>
          <a:effectLst/>
        </p:spPr>
        <p:txBody>
          <a:bodyPr/>
          <a:lstStyle/>
          <a:p>
            <a:r>
              <a:rPr lang="es-VE" sz="4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Contexto diferente</a:t>
            </a:r>
          </a:p>
        </p:txBody>
      </p:sp>
      <p:sp>
        <p:nvSpPr>
          <p:cNvPr id="495621" name="Rectangle 5"/>
          <p:cNvSpPr>
            <a:spLocks noChangeArrowheads="1"/>
          </p:cNvSpPr>
          <p:nvPr/>
        </p:nvSpPr>
        <p:spPr bwMode="auto">
          <a:xfrm>
            <a:off x="533400" y="304800"/>
            <a:ext cx="480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3200" dirty="0">
                <a:solidFill>
                  <a:srgbClr val="00FFFF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pocos pueden participar de forma directa, y sólo periódicamente</a:t>
            </a:r>
            <a:endParaRPr lang="es-VE" sz="3200" dirty="0">
              <a:solidFill>
                <a:srgbClr val="00FFFF"/>
              </a:solidFill>
              <a:effectLst>
                <a:glow rad="139700">
                  <a:srgbClr val="000000"/>
                </a:glow>
              </a:effectLst>
              <a:latin typeface="Swis721 LtCn BT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905154" y="6096000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966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38800" y="457200"/>
            <a:ext cx="3048000" cy="1676400"/>
          </a:xfrm>
          <a:effectLst/>
        </p:spPr>
        <p:txBody>
          <a:bodyPr/>
          <a:lstStyle/>
          <a:p>
            <a:r>
              <a:rPr lang="es-VE" sz="4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Contexto diferente</a:t>
            </a:r>
          </a:p>
        </p:txBody>
      </p:sp>
      <p:sp>
        <p:nvSpPr>
          <p:cNvPr id="496645" name="Rectangle 5"/>
          <p:cNvSpPr>
            <a:spLocks noChangeArrowheads="1"/>
          </p:cNvSpPr>
          <p:nvPr/>
        </p:nvSpPr>
        <p:spPr bwMode="auto">
          <a:xfrm>
            <a:off x="609600" y="304800"/>
            <a:ext cx="480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3200" dirty="0">
                <a:solidFill>
                  <a:srgbClr val="00FFFF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casi siempre la iglesia trabaja a través de un </a:t>
            </a:r>
            <a:r>
              <a:rPr lang="es-ES" sz="3200" i="1" dirty="0">
                <a:solidFill>
                  <a:srgbClr val="00FFFF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representante</a:t>
            </a:r>
            <a:endParaRPr lang="es-VE" sz="3200" i="1" dirty="0">
              <a:solidFill>
                <a:srgbClr val="00FFFF"/>
              </a:solidFill>
              <a:effectLst>
                <a:glow rad="139700">
                  <a:srgbClr val="000000"/>
                </a:glow>
              </a:effectLst>
              <a:latin typeface="Swis721 LtCn BT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905154" y="6096000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976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702175"/>
            <a:ext cx="77724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800">
                <a:solidFill>
                  <a:srgbClr val="FFFF00"/>
                </a:solidFill>
                <a:latin typeface="CentSchbook BT" pitchFamily="18" charset="0"/>
              </a:rPr>
              <a:t>Cuatro contextos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53200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562850" y="6614412"/>
            <a:ext cx="1657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611779"/>
            <a:ext cx="22076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Thomas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Schoch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010400" y="6629400"/>
            <a:ext cx="21932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Maurice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Marcellin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1444752"/>
            <a:ext cx="91440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/>
            <a:endParaRPr lang="es-VE" sz="4800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/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/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/>
            <a:endParaRPr lang="es-VE" sz="1000" i="1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2010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F. Ritchey</a:t>
            </a:r>
            <a:endParaRPr lang="es-VE" sz="34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4861</TotalTime>
  <Words>787</Words>
  <Application>Microsoft Office PowerPoint</Application>
  <PresentationFormat>On-screen Show (4:3)</PresentationFormat>
  <Paragraphs>120</Paragraphs>
  <Slides>120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26" baseType="lpstr">
      <vt:lpstr>Arial</vt:lpstr>
      <vt:lpstr>Libra BT</vt:lpstr>
      <vt:lpstr>Arial Narrow</vt:lpstr>
      <vt:lpstr>CentSchbook BT</vt:lpstr>
      <vt:lpstr>Swis721 LtCn BT</vt:lpstr>
      <vt:lpstr>Default Design</vt:lpstr>
      <vt:lpstr>El entendimiento superficial y el entendimiento más profundo de nuestra audiencia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El impacto de todo esto en la interacción social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Cuatro contextos generales</vt:lpstr>
      <vt:lpstr>Contexto de la iglesia misma</vt:lpstr>
      <vt:lpstr>Contexto de la iglesia misma</vt:lpstr>
      <vt:lpstr>Contexto de la iglesia misma</vt:lpstr>
      <vt:lpstr>Contexto de la iglesia misma</vt:lpstr>
      <vt:lpstr>Slide 83</vt:lpstr>
      <vt:lpstr>Slide 84</vt:lpstr>
      <vt:lpstr>Slide 85</vt:lpstr>
      <vt:lpstr>Slide 86</vt:lpstr>
      <vt:lpstr>Contexto cercano</vt:lpstr>
      <vt:lpstr>Contexto cercano</vt:lpstr>
      <vt:lpstr>Contexto cercano</vt:lpstr>
      <vt:lpstr>Contexto cercano</vt:lpstr>
      <vt:lpstr>Slide 91</vt:lpstr>
      <vt:lpstr>Slide 92</vt:lpstr>
      <vt:lpstr>Slide 93</vt:lpstr>
      <vt:lpstr>Slide 94</vt:lpstr>
      <vt:lpstr>Slide 95</vt:lpstr>
      <vt:lpstr>Contexto parecido</vt:lpstr>
      <vt:lpstr>Contexto parecido</vt:lpstr>
      <vt:lpstr>Contexto parecido</vt:lpstr>
      <vt:lpstr>Contexto parecido</vt:lpstr>
      <vt:lpstr>Contexto parecido</vt:lpstr>
      <vt:lpstr>Slide 101</vt:lpstr>
      <vt:lpstr>Slide 102</vt:lpstr>
      <vt:lpstr>Slide 103</vt:lpstr>
      <vt:lpstr>Slide 104</vt:lpstr>
      <vt:lpstr>Slide 105</vt:lpstr>
      <vt:lpstr>Contexto diferente</vt:lpstr>
      <vt:lpstr>Contexto diferente</vt:lpstr>
      <vt:lpstr>Contexto diferente</vt:lpstr>
      <vt:lpstr>Contexto diferente</vt:lpstr>
      <vt:lpstr>Contexto diferente</vt:lpstr>
      <vt:lpstr>Contexto diferente</vt:lpstr>
      <vt:lpstr>Slide 112</vt:lpstr>
      <vt:lpstr>Slide 113</vt:lpstr>
      <vt:lpstr>Cuatro contextos</vt:lpstr>
      <vt:lpstr>Slide 115</vt:lpstr>
      <vt:lpstr>Slide 116</vt:lpstr>
      <vt:lpstr>Slide 117</vt:lpstr>
      <vt:lpstr>Slide 118</vt:lpstr>
      <vt:lpstr>Slide 119</vt:lpstr>
      <vt:lpstr>Slide 120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02 Presentación visual (entendiendo el mundo y las necesidades de otros)</dc:title>
  <dc:creator>William Ritchey</dc:creator>
  <cp:lastModifiedBy>William Ritchey</cp:lastModifiedBy>
  <cp:revision>205</cp:revision>
  <dcterms:created xsi:type="dcterms:W3CDTF">2007-10-29T20:26:17Z</dcterms:created>
  <dcterms:modified xsi:type="dcterms:W3CDTF">2009-10-29T19:04:16Z</dcterms:modified>
</cp:coreProperties>
</file>