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673" r:id="rId2"/>
    <p:sldId id="1571" r:id="rId3"/>
    <p:sldId id="1572" r:id="rId4"/>
    <p:sldId id="1573" r:id="rId5"/>
    <p:sldId id="1574" r:id="rId6"/>
    <p:sldId id="1575" r:id="rId7"/>
    <p:sldId id="1576" r:id="rId8"/>
    <p:sldId id="1577" r:id="rId9"/>
    <p:sldId id="1578" r:id="rId10"/>
    <p:sldId id="1675" r:id="rId11"/>
    <p:sldId id="1677" r:id="rId12"/>
    <p:sldId id="1678" r:id="rId13"/>
    <p:sldId id="1676" r:id="rId14"/>
    <p:sldId id="1679" r:id="rId15"/>
    <p:sldId id="1680" r:id="rId16"/>
    <p:sldId id="1579" r:id="rId17"/>
    <p:sldId id="1580" r:id="rId18"/>
    <p:sldId id="1581" r:id="rId19"/>
    <p:sldId id="1582" r:id="rId20"/>
    <p:sldId id="1583" r:id="rId21"/>
    <p:sldId id="1584" r:id="rId22"/>
    <p:sldId id="1585" r:id="rId23"/>
    <p:sldId id="1586" r:id="rId24"/>
    <p:sldId id="1587" r:id="rId25"/>
    <p:sldId id="1588" r:id="rId26"/>
    <p:sldId id="1589" r:id="rId27"/>
    <p:sldId id="1590" r:id="rId28"/>
    <p:sldId id="1591" r:id="rId29"/>
    <p:sldId id="1592" r:id="rId30"/>
    <p:sldId id="1593" r:id="rId31"/>
    <p:sldId id="1664" r:id="rId32"/>
    <p:sldId id="1595" r:id="rId33"/>
    <p:sldId id="1596" r:id="rId34"/>
    <p:sldId id="1597" r:id="rId35"/>
    <p:sldId id="1598" r:id="rId36"/>
    <p:sldId id="1599" r:id="rId37"/>
    <p:sldId id="1600" r:id="rId38"/>
    <p:sldId id="1601" r:id="rId39"/>
    <p:sldId id="1602" r:id="rId40"/>
    <p:sldId id="1603" r:id="rId41"/>
    <p:sldId id="1604" r:id="rId42"/>
    <p:sldId id="1605" r:id="rId43"/>
    <p:sldId id="1606" r:id="rId44"/>
    <p:sldId id="1607" r:id="rId45"/>
    <p:sldId id="1608" r:id="rId46"/>
    <p:sldId id="1609" r:id="rId47"/>
    <p:sldId id="1610" r:id="rId48"/>
    <p:sldId id="1611" r:id="rId49"/>
    <p:sldId id="1612" r:id="rId50"/>
    <p:sldId id="1613" r:id="rId51"/>
    <p:sldId id="1614" r:id="rId52"/>
    <p:sldId id="1615" r:id="rId53"/>
    <p:sldId id="1616" r:id="rId54"/>
    <p:sldId id="1617" r:id="rId55"/>
    <p:sldId id="1618" r:id="rId56"/>
    <p:sldId id="1619" r:id="rId57"/>
    <p:sldId id="1620" r:id="rId58"/>
    <p:sldId id="1621" r:id="rId59"/>
    <p:sldId id="1622" r:id="rId60"/>
    <p:sldId id="1623" r:id="rId61"/>
    <p:sldId id="1624" r:id="rId62"/>
    <p:sldId id="1665" r:id="rId63"/>
    <p:sldId id="1666" r:id="rId64"/>
    <p:sldId id="1667" r:id="rId65"/>
    <p:sldId id="1668" r:id="rId66"/>
    <p:sldId id="1669" r:id="rId67"/>
    <p:sldId id="1671" r:id="rId68"/>
    <p:sldId id="1670" r:id="rId69"/>
    <p:sldId id="1625" r:id="rId70"/>
    <p:sldId id="1626" r:id="rId71"/>
    <p:sldId id="1627" r:id="rId72"/>
    <p:sldId id="1628" r:id="rId73"/>
    <p:sldId id="1629" r:id="rId74"/>
    <p:sldId id="1630" r:id="rId75"/>
    <p:sldId id="1631" r:id="rId76"/>
    <p:sldId id="1672" r:id="rId77"/>
    <p:sldId id="1632" r:id="rId78"/>
    <p:sldId id="1633" r:id="rId79"/>
    <p:sldId id="1634" r:id="rId80"/>
    <p:sldId id="1635" r:id="rId81"/>
    <p:sldId id="1636" r:id="rId82"/>
    <p:sldId id="1637" r:id="rId83"/>
    <p:sldId id="1638" r:id="rId84"/>
    <p:sldId id="1639" r:id="rId85"/>
    <p:sldId id="1640" r:id="rId86"/>
    <p:sldId id="1641" r:id="rId87"/>
    <p:sldId id="1642" r:id="rId88"/>
    <p:sldId id="1643" r:id="rId89"/>
    <p:sldId id="1644" r:id="rId90"/>
    <p:sldId id="1645" r:id="rId91"/>
    <p:sldId id="1646" r:id="rId92"/>
    <p:sldId id="1647" r:id="rId93"/>
    <p:sldId id="1648" r:id="rId94"/>
    <p:sldId id="1649" r:id="rId95"/>
    <p:sldId id="1650" r:id="rId96"/>
    <p:sldId id="1651" r:id="rId97"/>
    <p:sldId id="1652" r:id="rId98"/>
    <p:sldId id="1674" r:id="rId99"/>
    <p:sldId id="724" r:id="rId100"/>
  </p:sldIdLst>
  <p:sldSz cx="9144000" cy="6858000" type="screen4x3"/>
  <p:notesSz cx="6858000" cy="9144000"/>
  <p:embeddedFontLst>
    <p:embeddedFont>
      <p:font typeface="Libra BT" pitchFamily="66" charset="0"/>
      <p:regular r:id="rId101"/>
    </p:embeddedFont>
    <p:embeddedFont>
      <p:font typeface="Arial Narrow" pitchFamily="34" charset="0"/>
      <p:regular r:id="rId102"/>
      <p:bold r:id="rId103"/>
      <p:italic r:id="rId104"/>
      <p:boldItalic r:id="rId105"/>
    </p:embeddedFont>
    <p:embeddedFont>
      <p:font typeface="Swis721 Lt BT" pitchFamily="34" charset="0"/>
      <p:regular r:id="rId106"/>
      <p:italic r:id="rId107"/>
    </p:embeddedFont>
    <p:embeddedFont>
      <p:font typeface="CentSchbook BT" pitchFamily="18" charset="0"/>
      <p:regular r:id="rId108"/>
      <p:bold r:id="rId109"/>
      <p:italic r:id="rId110"/>
      <p:boldItalic r:id="rId111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CC"/>
    <a:srgbClr val="FF99FF"/>
    <a:srgbClr val="66FFFF"/>
    <a:srgbClr val="0000FF"/>
    <a:srgbClr val="CC3399"/>
    <a:srgbClr val="CC0099"/>
    <a:srgbClr val="FFFF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04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2.fntdata"/><Relationship Id="rId110" Type="http://schemas.openxmlformats.org/officeDocument/2006/relationships/font" Target="fonts/font10.fntdata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5.fntdata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6.fntdata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9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F035B-83F7-423E-A778-EB9F8697B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95E18-A3F2-46C3-8525-84F882C3D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72655-75E3-44FF-9AF8-71D8795B81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4D872-8130-4211-85FD-1629C09F78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F31BE-2BA9-4342-99AB-00E81150A6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0AE10-EF1F-4704-97C5-4B39534AE2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7ECB0-04D4-419F-8F7C-CB869A2D30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0DC9A-C7CA-49AA-B95E-E2017AF8E3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48CB4-A209-4FCD-943A-A8161F878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968A1-A128-48CA-9CC6-1035565F8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77E36-FDAE-4C5F-A2A8-45FCD9162C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0FD7B79-3973-4C5E-81BA-3B061D834A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secularistas</a:t>
            </a:r>
            <a:b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humanistas</a:t>
            </a:r>
            <a:b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 parte b -</a:t>
            </a:r>
            <a:endParaRPr lang="es-VE" sz="9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13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0" y="484188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7200" dirty="0" err="1">
                <a:solidFill>
                  <a:srgbClr val="FFFF00"/>
                </a:solidFill>
                <a:latin typeface="Libra BT" pitchFamily="66" charset="0"/>
              </a:rPr>
              <a:t>Renacimiento</a:t>
            </a:r>
            <a:endParaRPr lang="en-US" sz="7200" dirty="0">
              <a:solidFill>
                <a:srgbClr val="FFFF00"/>
              </a:solidFill>
              <a:latin typeface="Libra BT" pitchFamily="66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7200" dirty="0">
                <a:solidFill>
                  <a:srgbClr val="FFFF00"/>
                </a:solidFill>
                <a:latin typeface="Libra BT" pitchFamily="66" charset="0"/>
              </a:rPr>
              <a:t>del </a:t>
            </a:r>
            <a:r>
              <a:rPr lang="en-US" sz="7200" dirty="0" err="1">
                <a:solidFill>
                  <a:srgbClr val="FFFF00"/>
                </a:solidFill>
                <a:latin typeface="Libra BT" pitchFamily="66" charset="0"/>
              </a:rPr>
              <a:t>siglo</a:t>
            </a:r>
            <a:r>
              <a:rPr lang="en-US" sz="7200" dirty="0">
                <a:solidFill>
                  <a:srgbClr val="FFFF00"/>
                </a:solidFill>
                <a:latin typeface="Libra BT" pitchFamily="66" charset="0"/>
              </a:rPr>
              <a:t> 18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0" y="484188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7200" dirty="0" err="1">
                <a:solidFill>
                  <a:srgbClr val="FFFF00"/>
                </a:solidFill>
                <a:latin typeface="Libra BT" pitchFamily="66" charset="0"/>
              </a:rPr>
              <a:t>Renacimiento</a:t>
            </a:r>
            <a:endParaRPr lang="en-US" sz="7200" dirty="0">
              <a:solidFill>
                <a:srgbClr val="FFFF00"/>
              </a:solidFill>
              <a:latin typeface="Libra BT" pitchFamily="66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7200" dirty="0">
                <a:solidFill>
                  <a:srgbClr val="FFFF00"/>
                </a:solidFill>
                <a:latin typeface="Libra BT" pitchFamily="66" charset="0"/>
              </a:rPr>
              <a:t>del </a:t>
            </a:r>
            <a:r>
              <a:rPr lang="en-US" sz="7200" dirty="0" err="1">
                <a:solidFill>
                  <a:srgbClr val="FFFF00"/>
                </a:solidFill>
                <a:latin typeface="Libra BT" pitchFamily="66" charset="0"/>
              </a:rPr>
              <a:t>siglo</a:t>
            </a:r>
            <a:r>
              <a:rPr lang="en-US" sz="7200" dirty="0">
                <a:solidFill>
                  <a:srgbClr val="FFFF00"/>
                </a:solidFill>
                <a:latin typeface="Libra BT" pitchFamily="66" charset="0"/>
              </a:rPr>
              <a:t> 18</a:t>
            </a:r>
          </a:p>
        </p:txBody>
      </p:sp>
      <p:pic>
        <p:nvPicPr>
          <p:cNvPr id="247818" name="Picture 10" descr="Steam_engine_in_action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3009900"/>
            <a:ext cx="4762500" cy="2857500"/>
          </a:xfrm>
          <a:prstGeom prst="rect">
            <a:avLst/>
          </a:prstGeom>
          <a:noFill/>
        </p:spPr>
      </p:pic>
      <p:sp>
        <p:nvSpPr>
          <p:cNvPr id="247816" name="Text Box 8"/>
          <p:cNvSpPr txBox="1">
            <a:spLocks noChangeArrowheads="1"/>
          </p:cNvSpPr>
          <p:nvPr/>
        </p:nvSpPr>
        <p:spPr bwMode="auto">
          <a:xfrm>
            <a:off x="5275630" y="5638800"/>
            <a:ext cx="17347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tx1"/>
                </a:solidFill>
                <a:effectLst/>
                <a:latin typeface="Arial Narrow" pitchFamily="34" charset="0"/>
              </a:rPr>
              <a:t>© Panther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8837" name="Text Box 5"/>
          <p:cNvSpPr txBox="1">
            <a:spLocks noChangeArrowheads="1"/>
          </p:cNvSpPr>
          <p:nvPr/>
        </p:nvSpPr>
        <p:spPr bwMode="auto">
          <a:xfrm>
            <a:off x="0" y="685800"/>
            <a:ext cx="91440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 declaró como inválida toda explicación sobrenatural para fenómenos observables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152400" y="685800"/>
            <a:ext cx="8839200" cy="5486400"/>
          </a:xfrm>
          <a:prstGeom prst="rect">
            <a:avLst/>
          </a:prstGeom>
          <a:noFill/>
          <a:ln/>
          <a:effectLst>
            <a:outerShdw dist="53882" dir="2700000" algn="ctr" rotWithShape="0">
              <a:srgbClr val="000000"/>
            </a:outerShdw>
          </a:effectLst>
        </p:spPr>
        <p:txBody>
          <a:bodyPr anchor="t" anchorCtr="0"/>
          <a:lstStyle/>
          <a:p>
            <a:pPr algn="ctr">
              <a:spcBef>
                <a:spcPts val="0"/>
              </a:spcBef>
              <a:buNone/>
            </a:pPr>
            <a:r>
              <a:rPr lang="es-ES" b="1" i="1" dirty="0" smtClean="0">
                <a:latin typeface="Swis721 Lt BT" pitchFamily="34" charset="0"/>
              </a:rPr>
              <a:t>Declaración de independencia </a:t>
            </a:r>
          </a:p>
          <a:p>
            <a:pPr algn="ctr">
              <a:spcBef>
                <a:spcPts val="0"/>
              </a:spcBef>
              <a:buNone/>
            </a:pPr>
            <a:endParaRPr lang="es-ES" b="1" dirty="0" smtClean="0">
              <a:latin typeface="Swis721 Lt BT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s-ES" b="1" dirty="0" smtClean="0">
                <a:latin typeface="Swis721 Lt BT" pitchFamily="34" charset="0"/>
              </a:rPr>
              <a:t>“Cuando en el curso de los acontecimientos humanos se hace necesario para un pueblo disolver los vínculos políticos que lo han ligado a otro y tomar entre las naciones de la tierra el puesto separado e igual a que las leyes de la naturaleza y </a:t>
            </a:r>
            <a:r>
              <a:rPr lang="es-ES" b="1" u="sng" dirty="0" smtClean="0">
                <a:latin typeface="Swis721 Lt BT" pitchFamily="34" charset="0"/>
              </a:rPr>
              <a:t>el Dios de esa naturaleza</a:t>
            </a:r>
            <a:r>
              <a:rPr lang="es-ES" b="1" dirty="0" smtClean="0">
                <a:latin typeface="Swis721 Lt BT" pitchFamily="34" charset="0"/>
              </a:rPr>
              <a:t> le dan derecho, un justo respeto al juicio de la humanidad exige que declare las causas que lo impulsan a la separación.”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228600" y="685800"/>
            <a:ext cx="8686800" cy="5486400"/>
          </a:xfrm>
          <a:prstGeom prst="rect">
            <a:avLst/>
          </a:prstGeom>
          <a:noFill/>
          <a:ln/>
          <a:effectLst>
            <a:outerShdw dist="53882" dir="2700000" algn="ctr" rotWithShape="0">
              <a:srgbClr val="000000"/>
            </a:outerShdw>
          </a:effectLst>
        </p:spPr>
        <p:txBody>
          <a:bodyPr anchor="t" anchorCtr="0"/>
          <a:lstStyle/>
          <a:p>
            <a:pPr algn="ctr">
              <a:spcBef>
                <a:spcPts val="0"/>
              </a:spcBef>
              <a:buNone/>
            </a:pPr>
            <a:r>
              <a:rPr lang="es-ES" b="1" i="1" dirty="0" smtClean="0">
                <a:latin typeface="Swis721 Lt BT" pitchFamily="34" charset="0"/>
              </a:rPr>
              <a:t>Declaración de independencia </a:t>
            </a:r>
          </a:p>
          <a:p>
            <a:pPr algn="ctr">
              <a:spcBef>
                <a:spcPts val="0"/>
              </a:spcBef>
              <a:buNone/>
            </a:pPr>
            <a:endParaRPr lang="es-ES" b="1" dirty="0" smtClean="0">
              <a:latin typeface="Swis721 Lt BT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s-ES" b="1" dirty="0" smtClean="0">
                <a:latin typeface="Swis721 Lt BT" pitchFamily="34" charset="0"/>
              </a:rPr>
              <a:t>“Nosotros creemos ser evidente en sí mismo: que todos los hombres son creados iguales; que son </a:t>
            </a:r>
            <a:r>
              <a:rPr lang="es-ES" b="1" u="sng" dirty="0" smtClean="0">
                <a:latin typeface="Swis721 Lt BT" pitchFamily="34" charset="0"/>
              </a:rPr>
              <a:t>dotados por su Creador de ciertos derechos inalienables</a:t>
            </a:r>
            <a:r>
              <a:rPr lang="es-ES" b="1" dirty="0" smtClean="0">
                <a:latin typeface="Swis721 Lt BT" pitchFamily="34" charset="0"/>
              </a:rPr>
              <a:t>; que entre éstos están </a:t>
            </a:r>
            <a:r>
              <a:rPr lang="es-ES" b="1" u="sng" dirty="0" smtClean="0">
                <a:latin typeface="Swis721 Lt BT" pitchFamily="34" charset="0"/>
              </a:rPr>
              <a:t>la vida, la libertad y la búsqueda de la felicidad</a:t>
            </a:r>
            <a:r>
              <a:rPr lang="es-ES" b="1" dirty="0" smtClean="0">
                <a:latin typeface="Swis721 Lt BT" pitchFamily="34" charset="0"/>
              </a:rPr>
              <a:t>; que para garantizar estos derechos se instituyen entre los hombres los gobiernos, que derivan sus poderes legítimos del consentimiento de los gobernados; …”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57200" y="685800"/>
            <a:ext cx="8229600" cy="5486400"/>
          </a:xfrm>
          <a:prstGeom prst="rect">
            <a:avLst/>
          </a:prstGeom>
          <a:noFill/>
          <a:ln/>
          <a:effectLst>
            <a:outerShdw dist="53882" dir="2700000" algn="ctr" rotWithShape="0">
              <a:srgbClr val="000000"/>
            </a:outerShdw>
          </a:effectLst>
        </p:spPr>
        <p:txBody>
          <a:bodyPr anchor="t" anchorCtr="0"/>
          <a:lstStyle/>
          <a:p>
            <a:pPr algn="ctr">
              <a:spcBef>
                <a:spcPts val="0"/>
              </a:spcBef>
              <a:buNone/>
            </a:pPr>
            <a:r>
              <a:rPr lang="es-ES" b="1" i="1" dirty="0" smtClean="0">
                <a:latin typeface="Swis721 Lt BT" pitchFamily="34" charset="0"/>
              </a:rPr>
              <a:t>Declaración de los derechos</a:t>
            </a:r>
          </a:p>
          <a:p>
            <a:pPr algn="ctr">
              <a:spcBef>
                <a:spcPts val="0"/>
              </a:spcBef>
              <a:buNone/>
            </a:pPr>
            <a:r>
              <a:rPr lang="es-ES" b="1" i="1" dirty="0" smtClean="0">
                <a:latin typeface="Swis721 Lt BT" pitchFamily="34" charset="0"/>
              </a:rPr>
              <a:t>del hombre y del ciudadano</a:t>
            </a:r>
          </a:p>
          <a:p>
            <a:pPr algn="ctr">
              <a:spcBef>
                <a:spcPts val="0"/>
              </a:spcBef>
              <a:buNone/>
            </a:pPr>
            <a:endParaRPr lang="es-ES" b="1" i="1" dirty="0" smtClean="0">
              <a:latin typeface="Swis721 Lt BT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s-ES" b="1" dirty="0" smtClean="0">
                <a:latin typeface="Swis721 Lt BT" pitchFamily="34" charset="0"/>
              </a:rPr>
              <a:t>“La finalidad de todas las asociaciones políticas es la protección de los derechos </a:t>
            </a:r>
            <a:r>
              <a:rPr lang="es-ES" b="1" u="sng" dirty="0" smtClean="0">
                <a:latin typeface="Swis721 Lt BT" pitchFamily="34" charset="0"/>
              </a:rPr>
              <a:t>naturales</a:t>
            </a:r>
            <a:r>
              <a:rPr lang="es-ES" b="1" dirty="0" smtClean="0">
                <a:latin typeface="Swis721 Lt BT" pitchFamily="34" charset="0"/>
              </a:rPr>
              <a:t> e imprescriptibles del hombre; y esos derechos son </a:t>
            </a:r>
            <a:r>
              <a:rPr lang="es-ES" b="1" u="sng" dirty="0" smtClean="0">
                <a:latin typeface="Swis721 Lt BT" pitchFamily="34" charset="0"/>
              </a:rPr>
              <a:t>libertad, propiedad, seguridad y resistencia a la opresión</a:t>
            </a:r>
            <a:r>
              <a:rPr lang="es-ES" b="1" dirty="0" smtClean="0">
                <a:latin typeface="Swis721 Lt BT" pitchFamily="34" charset="0"/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57200" y="685800"/>
            <a:ext cx="8229600" cy="5486400"/>
          </a:xfrm>
          <a:prstGeom prst="rect">
            <a:avLst/>
          </a:prstGeom>
          <a:noFill/>
          <a:ln/>
          <a:effectLst>
            <a:outerShdw dist="53882" dir="2700000" algn="ctr" rotWithShape="0">
              <a:srgbClr val="000000"/>
            </a:outerShdw>
          </a:effectLst>
        </p:spPr>
        <p:txBody>
          <a:bodyPr anchor="t" anchorCtr="0"/>
          <a:lstStyle/>
          <a:p>
            <a:pPr algn="ctr">
              <a:spcBef>
                <a:spcPts val="0"/>
              </a:spcBef>
              <a:buNone/>
            </a:pPr>
            <a:r>
              <a:rPr lang="es-ES" b="1" i="1" dirty="0" smtClean="0">
                <a:latin typeface="Swis721 Lt BT" pitchFamily="34" charset="0"/>
              </a:rPr>
              <a:t>Declaración de los derechos</a:t>
            </a:r>
          </a:p>
          <a:p>
            <a:pPr algn="ctr">
              <a:spcBef>
                <a:spcPts val="0"/>
              </a:spcBef>
              <a:buNone/>
            </a:pPr>
            <a:r>
              <a:rPr lang="es-ES" b="1" i="1" dirty="0" smtClean="0">
                <a:latin typeface="Swis721 Lt BT" pitchFamily="34" charset="0"/>
              </a:rPr>
              <a:t>del hombre y del ciudadano</a:t>
            </a:r>
          </a:p>
          <a:p>
            <a:pPr algn="ctr">
              <a:spcBef>
                <a:spcPts val="0"/>
              </a:spcBef>
              <a:buNone/>
            </a:pPr>
            <a:endParaRPr lang="es-ES" b="1" i="1" dirty="0" smtClean="0">
              <a:latin typeface="Swis721 Lt BT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s-ES" b="1" dirty="0" smtClean="0">
                <a:latin typeface="Swis721 Lt BT" pitchFamily="34" charset="0"/>
              </a:rPr>
              <a:t>“</a:t>
            </a:r>
            <a:r>
              <a:rPr lang="es-ES" b="1" u="sng" dirty="0" smtClean="0">
                <a:latin typeface="Swis721 Lt BT" pitchFamily="34" charset="0"/>
              </a:rPr>
              <a:t>La nación</a:t>
            </a:r>
            <a:r>
              <a:rPr lang="es-ES" b="1" dirty="0" smtClean="0">
                <a:latin typeface="Swis721 Lt BT" pitchFamily="34" charset="0"/>
              </a:rPr>
              <a:t> es esencialmente la fuente de toda soberanía; ningún individuo ni ninguna corporación pueden ser revestidos de autoridad alguna que no emane directamente de ella.  …</a:t>
            </a:r>
          </a:p>
          <a:p>
            <a:pPr algn="ctr">
              <a:spcBef>
                <a:spcPts val="0"/>
              </a:spcBef>
              <a:buNone/>
            </a:pPr>
            <a:endParaRPr lang="es-ES" sz="1800" b="1" dirty="0" smtClean="0">
              <a:latin typeface="Swis721 Lt BT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s-ES" b="1" dirty="0" smtClean="0">
                <a:latin typeface="Swis721 Lt BT" pitchFamily="34" charset="0"/>
              </a:rPr>
              <a:t>La ley es expresión de </a:t>
            </a:r>
            <a:r>
              <a:rPr lang="es-ES" b="1" u="sng" dirty="0" smtClean="0">
                <a:latin typeface="Swis721 Lt BT" pitchFamily="34" charset="0"/>
              </a:rPr>
              <a:t>la voluntad de la comunidad</a:t>
            </a:r>
            <a:r>
              <a:rPr lang="es-ES" b="1" dirty="0" smtClean="0">
                <a:latin typeface="Swis721 Lt BT" pitchFamily="34" charset="0"/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317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secularización de la sociedad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5410200" y="6611779"/>
            <a:ext cx="180690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Deror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Avi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105400" y="1069848"/>
            <a:ext cx="40386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logros científicos durante los siglos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18 y 19</a:t>
            </a: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0" y="3962400"/>
            <a:ext cx="9144000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66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Aguste</a:t>
            </a: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  <a:r>
              <a:rPr lang="es-VE" sz="66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Comte</a:t>
            </a:r>
            <a:endParaRPr lang="es-VE" sz="66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  <a:p>
            <a:pPr algn="ctr">
              <a:buNone/>
            </a:pPr>
            <a:r>
              <a:rPr lang="es-VE" sz="54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Filósofo/sociólogo francés de los siglos 18 y 19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0" y="4953000"/>
            <a:ext cx="91440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historia </a:t>
            </a:r>
            <a:r>
              <a:rPr lang="es-VE" sz="66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/</a:t>
            </a: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historia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139700" y="3733800"/>
            <a:ext cx="9004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Etapa “teológica y militar”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838200" y="2895600"/>
            <a:ext cx="7467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Etapa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“científica e industrial”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5640" name="Text Box 8"/>
          <p:cNvSpPr txBox="1">
            <a:spLocks noChangeArrowheads="1"/>
          </p:cNvSpPr>
          <p:nvPr/>
        </p:nvSpPr>
        <p:spPr bwMode="auto">
          <a:xfrm>
            <a:off x="2895600" y="3276600"/>
            <a:ext cx="335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“positiva”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0" y="434340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hombre “positivo”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la revelación divina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0" y="434340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hombre “positivo”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la religión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4829008"/>
            <a:ext cx="9144000" cy="210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Charles Darwin</a:t>
            </a:r>
          </a:p>
          <a:p>
            <a:pPr algn="ctr">
              <a:buNone/>
            </a:pPr>
            <a:r>
              <a:rPr lang="es-VE" sz="54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siglo 19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4829008"/>
            <a:ext cx="9144000" cy="210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Herbert Spencer</a:t>
            </a:r>
          </a:p>
          <a:p>
            <a:pPr algn="ctr">
              <a:buNone/>
            </a:pPr>
            <a:r>
              <a:rPr lang="es-VE" sz="54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Filósofo inglés del siglo 19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0" y="4957763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“Estudio de la sociología”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0" y="3838575"/>
            <a:ext cx="91440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hombre es un ser bueno, capaz de guiar su propia evolución en una dirección progresiva</a:t>
            </a:r>
            <a:endParaRPr lang="en-US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28600" y="3962400"/>
            <a:ext cx="8686800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Max weber</a:t>
            </a:r>
          </a:p>
          <a:p>
            <a:pPr algn="ctr">
              <a:buNone/>
            </a:pPr>
            <a:r>
              <a:rPr lang="es-VE" sz="54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Filósofo/sociólogo alemán de los siglos 19 y 20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7509" name="Text Box 5"/>
          <p:cNvSpPr txBox="1">
            <a:spLocks noChangeArrowheads="1"/>
          </p:cNvSpPr>
          <p:nvPr/>
        </p:nvSpPr>
        <p:spPr bwMode="auto">
          <a:xfrm>
            <a:off x="0" y="4957763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Neutralidad ética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76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Resumen de algunas creencias básicas del secularismo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5069919"/>
            <a:ext cx="9144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13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  <a:endParaRPr lang="es-VE" sz="13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2391" name="Text Box 7"/>
          <p:cNvSpPr txBox="1">
            <a:spLocks noChangeArrowheads="1"/>
          </p:cNvSpPr>
          <p:nvPr/>
        </p:nvSpPr>
        <p:spPr bwMode="auto">
          <a:xfrm>
            <a:off x="0" y="4957763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 no existe, o Su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existencia es irrelevante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0" y="4957763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Entonces, una revelación divina no puede existir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9557" name="Text Box 5"/>
          <p:cNvSpPr txBox="1">
            <a:spLocks noChangeArrowheads="1"/>
          </p:cNvSpPr>
          <p:nvPr/>
        </p:nvSpPr>
        <p:spPr bwMode="auto">
          <a:xfrm>
            <a:off x="0" y="4957763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Así, verdades absolutas tampoco pueden existir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0" y="914400"/>
            <a:ext cx="3733800" cy="52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Sin verdades absolutas,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el pecado no puede existir</a:t>
            </a:r>
            <a:endParaRPr lang="en-US" sz="54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5462" name="Text Box 6"/>
          <p:cNvSpPr txBox="1">
            <a:spLocks noChangeArrowheads="1"/>
          </p:cNvSpPr>
          <p:nvPr/>
        </p:nvSpPr>
        <p:spPr bwMode="auto">
          <a:xfrm>
            <a:off x="0" y="38862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culpabilidad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puede existir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0" y="38862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Juez Supremo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puede existir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6485" name="Text Box 5"/>
          <p:cNvSpPr txBox="1">
            <a:spLocks noChangeArrowheads="1"/>
          </p:cNvSpPr>
          <p:nvPr/>
        </p:nvSpPr>
        <p:spPr bwMode="auto">
          <a:xfrm>
            <a:off x="0" y="3521075"/>
            <a:ext cx="91440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7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fuente de información confiable se limita al raciocinio humano o a lo que el hombre puede discernir con sus sentidos</a:t>
            </a:r>
            <a:endParaRPr lang="en-US" sz="47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0" y="4587875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Todo se limita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 plano humano</a:t>
            </a:r>
            <a:endParaRPr lang="en-US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0" y="4876800"/>
            <a:ext cx="9144000" cy="175432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El hombre es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Un animal avanzado</a:t>
            </a:r>
            <a:endParaRPr lang="en-US" sz="54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0" y="4876800"/>
            <a:ext cx="9144000" cy="175432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El hombre básicamente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Es Un animal bueno</a:t>
            </a:r>
            <a:endParaRPr lang="en-US" sz="54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228600" y="303074"/>
            <a:ext cx="4724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Todo progresa Según   </a:t>
            </a:r>
            <a:r>
              <a:rPr lang="es-VE" sz="5400" dirty="0">
                <a:solidFill>
                  <a:srgbClr val="000000"/>
                </a:solidFill>
                <a:latin typeface="Libra BT" pitchFamily="66" charset="0"/>
              </a:rPr>
              <a:t>i</a:t>
            </a:r>
            <a:endParaRPr lang="en-US" sz="5400" dirty="0">
              <a:solidFill>
                <a:srgbClr val="000000"/>
              </a:solidFill>
              <a:latin typeface="Libra BT" pitchFamily="66" charset="0"/>
            </a:endParaRPr>
          </a:p>
        </p:txBody>
      </p:sp>
      <p:sp>
        <p:nvSpPr>
          <p:cNvPr id="285702" name="Text Box 6"/>
          <p:cNvSpPr txBox="1">
            <a:spLocks noChangeArrowheads="1"/>
          </p:cNvSpPr>
          <p:nvPr/>
        </p:nvSpPr>
        <p:spPr bwMode="auto">
          <a:xfrm>
            <a:off x="4038600" y="4800600"/>
            <a:ext cx="4800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Normas</a:t>
            </a:r>
          </a:p>
          <a:p>
            <a:pPr algn="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evolucionistas</a:t>
            </a:r>
            <a:endParaRPr lang="en-US" sz="54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8774" name="Text Box 6"/>
          <p:cNvSpPr txBox="1">
            <a:spLocks noChangeArrowheads="1"/>
          </p:cNvSpPr>
          <p:nvPr/>
        </p:nvSpPr>
        <p:spPr bwMode="auto">
          <a:xfrm>
            <a:off x="3581400" y="4800600"/>
            <a:ext cx="5257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</a:pPr>
            <a:endParaRPr lang="es-VE" sz="5400" dirty="0">
              <a:solidFill>
                <a:srgbClr val="FFFF00"/>
              </a:solidFill>
              <a:latin typeface="Libra BT" pitchFamily="66" charset="0"/>
            </a:endParaRPr>
          </a:p>
          <a:p>
            <a:pPr algn="r">
              <a:spcBef>
                <a:spcPts val="0"/>
              </a:spcBef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Sentido positivo</a:t>
            </a:r>
            <a:endParaRPr lang="en-US" sz="54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288775" name="Text Box 7"/>
          <p:cNvSpPr txBox="1">
            <a:spLocks noChangeArrowheads="1"/>
          </p:cNvSpPr>
          <p:nvPr/>
        </p:nvSpPr>
        <p:spPr bwMode="auto">
          <a:xfrm>
            <a:off x="685800" y="152400"/>
            <a:ext cx="5486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La meta es guiar</a:t>
            </a:r>
            <a:endParaRPr lang="en-US" sz="5400" dirty="0">
              <a:solidFill>
                <a:srgbClr val="000000"/>
              </a:solidFill>
              <a:latin typeface="Libra BT" pitchFamily="66" charset="0"/>
            </a:endParaRPr>
          </a:p>
        </p:txBody>
      </p:sp>
      <p:sp>
        <p:nvSpPr>
          <p:cNvPr id="288776" name="Text Box 8"/>
          <p:cNvSpPr txBox="1">
            <a:spLocks noChangeArrowheads="1"/>
          </p:cNvSpPr>
          <p:nvPr/>
        </p:nvSpPr>
        <p:spPr bwMode="auto">
          <a:xfrm>
            <a:off x="609600" y="76200"/>
            <a:ext cx="4191000" cy="29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endParaRPr lang="es-VE" sz="5400" dirty="0">
              <a:solidFill>
                <a:srgbClr val="FFFF00"/>
              </a:solidFill>
              <a:latin typeface="Libra BT" pitchFamily="66" charset="0"/>
            </a:endParaRPr>
          </a:p>
          <a:p>
            <a:pPr algn="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A su propia</a:t>
            </a:r>
          </a:p>
          <a:p>
            <a:pPr algn="r"/>
            <a:endParaRPr lang="en-US" sz="5400" dirty="0">
              <a:solidFill>
                <a:srgbClr val="000000"/>
              </a:solidFill>
              <a:latin typeface="Libra BT" pitchFamily="66" charset="0"/>
            </a:endParaRPr>
          </a:p>
        </p:txBody>
      </p:sp>
      <p:sp>
        <p:nvSpPr>
          <p:cNvPr id="288777" name="Text Box 9"/>
          <p:cNvSpPr txBox="1">
            <a:spLocks noChangeArrowheads="1"/>
          </p:cNvSpPr>
          <p:nvPr/>
        </p:nvSpPr>
        <p:spPr bwMode="auto">
          <a:xfrm>
            <a:off x="0" y="0"/>
            <a:ext cx="3276600" cy="29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endParaRPr lang="es-VE" sz="5400" dirty="0">
              <a:solidFill>
                <a:srgbClr val="FFFF00"/>
              </a:solidFill>
              <a:latin typeface="Libra BT" pitchFamily="66" charset="0"/>
            </a:endParaRPr>
          </a:p>
          <a:p>
            <a:pPr algn="r"/>
            <a:endParaRPr lang="es-VE" sz="5400" dirty="0">
              <a:solidFill>
                <a:srgbClr val="FFFF00"/>
              </a:solidFill>
              <a:latin typeface="Libra BT" pitchFamily="66" charset="0"/>
            </a:endParaRPr>
          </a:p>
          <a:p>
            <a:pPr algn="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evolución</a:t>
            </a:r>
            <a:endParaRPr lang="en-US" sz="5400" dirty="0">
              <a:solidFill>
                <a:srgbClr val="000000"/>
              </a:solidFill>
              <a:latin typeface="Libra BT" pitchFamily="66" charset="0"/>
            </a:endParaRPr>
          </a:p>
        </p:txBody>
      </p:sp>
      <p:sp>
        <p:nvSpPr>
          <p:cNvPr id="288778" name="Text Box 10"/>
          <p:cNvSpPr txBox="1">
            <a:spLocks noChangeArrowheads="1"/>
          </p:cNvSpPr>
          <p:nvPr/>
        </p:nvSpPr>
        <p:spPr bwMode="auto">
          <a:xfrm>
            <a:off x="3581400" y="4800600"/>
            <a:ext cx="449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En un</a:t>
            </a:r>
            <a:endParaRPr lang="en-US" sz="54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4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secularistas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5941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4400" dirty="0">
                <a:solidFill>
                  <a:srgbClr val="FFFF00"/>
                </a:solidFill>
                <a:latin typeface="Libra BT" pitchFamily="66" charset="0"/>
              </a:rPr>
              <a:t>Entender su cosmovisión y las fallas de esta cosmovisión</a:t>
            </a:r>
            <a:endParaRPr lang="en-US" sz="44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6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  <a:effectLst/>
        </p:spPr>
        <p:txBody>
          <a:bodyPr/>
          <a:lstStyle/>
          <a:p>
            <a:r>
              <a:rPr lang="es-VE" sz="40000"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latin typeface="CentSchbook BT" pitchFamily="18" charset="0"/>
              </a:rPr>
              <a:t>¿</a:t>
            </a:r>
            <a:r>
              <a:rPr lang="es-VE" sz="20000"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latin typeface="CentSchbook BT" pitchFamily="18" charset="0"/>
              </a:rPr>
              <a:t> </a:t>
            </a:r>
            <a:r>
              <a:rPr lang="es-VE" sz="40000"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latin typeface="CentSchbook BT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2391" name="Text Box 7"/>
          <p:cNvSpPr txBox="1">
            <a:spLocks noChangeArrowheads="1"/>
          </p:cNvSpPr>
          <p:nvPr/>
        </p:nvSpPr>
        <p:spPr bwMode="auto">
          <a:xfrm>
            <a:off x="304800" y="4724400"/>
            <a:ext cx="8534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72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¿Quién es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Dios? </a:t>
            </a:r>
            <a:r>
              <a:rPr lang="es-VE" sz="72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es él?</a:t>
            </a:r>
            <a:endParaRPr lang="en-US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1910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¿Cómo puedo lograr la paz?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953000" y="0"/>
            <a:ext cx="4267200" cy="6858000"/>
          </a:xfrm>
          <a:solidFill>
            <a:srgbClr val="000000"/>
          </a:solidFill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¿Cómo puedo resolver la culpabilidad que siento por lo que he hecho?</a:t>
            </a:r>
            <a:endParaRPr lang="es-VE" sz="6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511420" y="6611779"/>
            <a:ext cx="25939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cortesía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Olga´s Gallery, www.abcgallery.com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8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981200"/>
          </a:xfrm>
          <a:effectLst/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¿Cómo puedo ser una persona mejor?</a:t>
            </a:r>
            <a:endParaRPr lang="es-VE" sz="59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220200" cy="1828800"/>
          </a:xfrm>
          <a:solidFill>
            <a:srgbClr val="000000"/>
          </a:solidFill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 dirty="0" smtClean="0">
                <a:solidFill>
                  <a:srgbClr val="FFFF00"/>
                </a:solidFill>
                <a:latin typeface="Libra BT" pitchFamily="66" charset="0"/>
              </a:rPr>
              <a:t>¿Cómo puedo realizar mi potencial máximo?</a:t>
            </a:r>
            <a:endParaRPr lang="es-VE" sz="58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244235" y="4800600"/>
            <a:ext cx="205216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ms4denmark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3555" name="Rectangle 3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3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latin typeface="Libra BT" pitchFamily="66" charset="0"/>
              </a:rPr>
              <a:t>¿Para qué existo?</a:t>
            </a:r>
            <a:endParaRPr lang="es-VE" sz="5900" u="sng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663557" name="Text Box 5"/>
          <p:cNvSpPr txBox="1">
            <a:spLocks noChangeArrowheads="1"/>
          </p:cNvSpPr>
          <p:nvPr/>
        </p:nvSpPr>
        <p:spPr bwMode="auto">
          <a:xfrm>
            <a:off x="7183438" y="5611813"/>
            <a:ext cx="17891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Nadavspi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11682" name="Rectangle 2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0000">
              <a:alpha val="25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1685" name="Text Box 5"/>
          <p:cNvSpPr txBox="1">
            <a:spLocks noChangeArrowheads="1"/>
          </p:cNvSpPr>
          <p:nvPr/>
        </p:nvSpPr>
        <p:spPr bwMode="auto">
          <a:xfrm>
            <a:off x="6019800" y="5486400"/>
            <a:ext cx="2057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Joseph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Renger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711688" name="Rectangle 8"/>
          <p:cNvSpPr>
            <a:spLocks noChangeArrowheads="1"/>
          </p:cNvSpPr>
          <p:nvPr/>
        </p:nvSpPr>
        <p:spPr bwMode="auto">
          <a:xfrm>
            <a:off x="0" y="57912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 smtClean="0">
                <a:latin typeface="Libra BT" pitchFamily="66" charset="0"/>
              </a:rPr>
              <a:t>¿Qué o quién debo adorar?</a:t>
            </a:r>
            <a:endParaRPr lang="es-VE" sz="54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10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  <a:effectLst/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verdadero nivel de la vida no ha mejorado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2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  <a:effectLst/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secularismo</a:t>
            </a:r>
            <a:b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el humanismo han fracasado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5941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None/>
            </a:pPr>
            <a:r>
              <a:rPr lang="es-VE" sz="4400" dirty="0">
                <a:solidFill>
                  <a:srgbClr val="FFFF00"/>
                </a:solidFill>
                <a:latin typeface="Libra BT" pitchFamily="66" charset="0"/>
              </a:rPr>
              <a:t>Entender su cosmovisión y las fallas de esta cosmovisión</a:t>
            </a:r>
            <a:endParaRPr lang="en-US" sz="44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901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Mostrarle cómo la cosmovisión bíblica resuelve sus problemas</a:t>
            </a:r>
            <a:endParaRPr lang="en-US" sz="4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Comunicar la verdad absoluta de una manera pertinente y persuasiva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marL="342900" indent="-342900"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latin typeface="Libra BT" pitchFamily="66" charset="0"/>
              </a:rPr>
              <a:t>1. Estudiar la cosmovisión bíblica</a:t>
            </a:r>
          </a:p>
          <a:p>
            <a:pPr marL="342900" indent="-342900"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latin typeface="Libra BT" pitchFamily="66" charset="0"/>
              </a:rPr>
              <a:t>y la cosmovisión del secularista</a:t>
            </a:r>
            <a:endParaRPr lang="en-US" sz="43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3829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Examinar cuáles son sus principales necesidades sentidas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5158" name="Text Box 6"/>
          <p:cNvSpPr txBox="1">
            <a:spLocks noChangeArrowheads="1"/>
          </p:cNvSpPr>
          <p:nvPr/>
        </p:nvSpPr>
        <p:spPr bwMode="auto">
          <a:xfrm>
            <a:off x="0" y="5334000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Cambiar cómo nuestras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iglesias reciben al secularista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0" y="5454650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ser pertinentes en el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mundo del secularista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5. Ampliar la educación cristiana para incluir muchos temas nuevos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3589" name="Text Box 5"/>
          <p:cNvSpPr txBox="1">
            <a:spLocks noChangeArrowheads="1"/>
          </p:cNvSpPr>
          <p:nvPr/>
        </p:nvSpPr>
        <p:spPr bwMode="auto">
          <a:xfrm>
            <a:off x="0" y="5456238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6. Capacitarnos para poder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educar y equipar al secularista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4495800" y="0"/>
            <a:ext cx="152400" cy="6858000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24614" name="Text Box 6"/>
          <p:cNvSpPr txBox="1">
            <a:spLocks noChangeArrowheads="1"/>
          </p:cNvSpPr>
          <p:nvPr/>
        </p:nvSpPr>
        <p:spPr bwMode="auto">
          <a:xfrm>
            <a:off x="0" y="5454650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7. Evitar el dualismo entre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 sagrado y lo secular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8. Alcanzarle al secularista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su propio “terreno”</a:t>
            </a:r>
            <a:endParaRPr lang="en-US" sz="4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7026971" y="60198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David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Shankbone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7467600" y="6262688"/>
            <a:ext cx="17700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Tostie14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6421" name="Text Box 5"/>
          <p:cNvSpPr txBox="1">
            <a:spLocks noChangeArrowheads="1"/>
          </p:cNvSpPr>
          <p:nvPr/>
        </p:nvSpPr>
        <p:spPr bwMode="auto">
          <a:xfrm>
            <a:off x="0" y="5465763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9. dar amor, importancia, aceptación y respaldo en un grupo pequeño</a:t>
            </a:r>
            <a:endParaRPr lang="en-US" sz="4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0" y="5426075"/>
            <a:ext cx="91440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4300" dirty="0">
                <a:solidFill>
                  <a:srgbClr val="FFFF00"/>
                </a:solidFill>
                <a:latin typeface="Libra BT" pitchFamily="66" charset="0"/>
              </a:rPr>
              <a:t>10. Nunca esconder la diferencia entre nuestras cosmovisiones</a:t>
            </a:r>
            <a:endParaRPr lang="en-US" sz="43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None/>
            </a:pPr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None/>
            </a:pPr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8118</TotalTime>
  <Words>883</Words>
  <Application>Microsoft Office PowerPoint</Application>
  <PresentationFormat>On-screen Show (4:3)</PresentationFormat>
  <Paragraphs>143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6" baseType="lpstr">
      <vt:lpstr>Arial</vt:lpstr>
      <vt:lpstr>Libra BT</vt:lpstr>
      <vt:lpstr>Wingdings</vt:lpstr>
      <vt:lpstr>Arial Narrow</vt:lpstr>
      <vt:lpstr>Swis721 Lt BT</vt:lpstr>
      <vt:lpstr>CentSchbook BT</vt:lpstr>
      <vt:lpstr>Default Design</vt:lpstr>
      <vt:lpstr>Los secularistas y humanistas - parte b -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La secularización de la sociedad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Resumen de algunas creencias básicas del secularismo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cómo evangelizar y hacer discípulos entre secularistas</vt:lpstr>
      <vt:lpstr>Slide 60</vt:lpstr>
      <vt:lpstr>¿ ?</vt:lpstr>
      <vt:lpstr>Slide 62</vt:lpstr>
      <vt:lpstr>¿Cómo puedo lograr la paz?</vt:lpstr>
      <vt:lpstr>¿Cómo puedo resolver la culpabilidad que siento por lo que he hecho?</vt:lpstr>
      <vt:lpstr>¿Cómo puedo ser una persona mejor?</vt:lpstr>
      <vt:lpstr>¿Cómo puedo realizar mi potencial máximo?</vt:lpstr>
      <vt:lpstr>¿Para qué existo?</vt:lpstr>
      <vt:lpstr>Slide 68</vt:lpstr>
      <vt:lpstr>Slide 69</vt:lpstr>
      <vt:lpstr>Slide 70</vt:lpstr>
      <vt:lpstr>Slide 71</vt:lpstr>
      <vt:lpstr>Slide 72</vt:lpstr>
      <vt:lpstr>Slide 73</vt:lpstr>
      <vt:lpstr>El verdadero nivel de la vida no ha mejorado</vt:lpstr>
      <vt:lpstr>eL secularismo y el humanismo han fracasado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06 Presentación visual - parte B (los secularistas y humanistas)</dc:title>
  <dc:creator>William Ritchey</dc:creator>
  <cp:lastModifiedBy>William Ritchey</cp:lastModifiedBy>
  <cp:revision>280</cp:revision>
  <dcterms:created xsi:type="dcterms:W3CDTF">2007-11-13T16:31:37Z</dcterms:created>
  <dcterms:modified xsi:type="dcterms:W3CDTF">2009-10-29T19:09:01Z</dcterms:modified>
</cp:coreProperties>
</file>