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477" r:id="rId2"/>
    <p:sldId id="1173" r:id="rId3"/>
    <p:sldId id="1337" r:id="rId4"/>
    <p:sldId id="1336" r:id="rId5"/>
    <p:sldId id="1334" r:id="rId6"/>
    <p:sldId id="1335" r:id="rId7"/>
    <p:sldId id="1549" r:id="rId8"/>
    <p:sldId id="1338" r:id="rId9"/>
    <p:sldId id="1339" r:id="rId10"/>
    <p:sldId id="1340" r:id="rId11"/>
    <p:sldId id="1341" r:id="rId12"/>
    <p:sldId id="1342" r:id="rId13"/>
    <p:sldId id="1343" r:id="rId14"/>
    <p:sldId id="1344" r:id="rId15"/>
    <p:sldId id="1550" r:id="rId16"/>
    <p:sldId id="1345" r:id="rId17"/>
    <p:sldId id="1346" r:id="rId18"/>
    <p:sldId id="1472" r:id="rId19"/>
    <p:sldId id="1473" r:id="rId20"/>
    <p:sldId id="1474" r:id="rId21"/>
    <p:sldId id="1347" r:id="rId22"/>
    <p:sldId id="1178" r:id="rId23"/>
    <p:sldId id="1348" r:id="rId24"/>
    <p:sldId id="1350" r:id="rId25"/>
    <p:sldId id="1351" r:id="rId26"/>
    <p:sldId id="1352" r:id="rId27"/>
    <p:sldId id="1353" r:id="rId28"/>
    <p:sldId id="1354" r:id="rId29"/>
    <p:sldId id="1356" r:id="rId30"/>
    <p:sldId id="1357" r:id="rId31"/>
    <p:sldId id="1358" r:id="rId32"/>
    <p:sldId id="1359" r:id="rId33"/>
    <p:sldId id="1475" r:id="rId34"/>
    <p:sldId id="1476" r:id="rId35"/>
    <p:sldId id="1452" r:id="rId36"/>
    <p:sldId id="1360" r:id="rId37"/>
    <p:sldId id="1361" r:id="rId38"/>
    <p:sldId id="1362" r:id="rId39"/>
    <p:sldId id="1363" r:id="rId40"/>
    <p:sldId id="1364" r:id="rId41"/>
    <p:sldId id="1365" r:id="rId42"/>
    <p:sldId id="1366" r:id="rId43"/>
    <p:sldId id="1367" r:id="rId44"/>
    <p:sldId id="1368" r:id="rId45"/>
    <p:sldId id="1369" r:id="rId46"/>
    <p:sldId id="1370" r:id="rId47"/>
    <p:sldId id="1371" r:id="rId48"/>
    <p:sldId id="1372" r:id="rId49"/>
    <p:sldId id="1551" r:id="rId50"/>
    <p:sldId id="1373" r:id="rId51"/>
    <p:sldId id="1374" r:id="rId52"/>
    <p:sldId id="1375" r:id="rId53"/>
    <p:sldId id="1376" r:id="rId54"/>
    <p:sldId id="1377" r:id="rId55"/>
    <p:sldId id="1378" r:id="rId56"/>
    <p:sldId id="1379" r:id="rId57"/>
    <p:sldId id="1381" r:id="rId58"/>
    <p:sldId id="1382" r:id="rId59"/>
    <p:sldId id="1383" r:id="rId60"/>
    <p:sldId id="1540" r:id="rId61"/>
    <p:sldId id="1384" r:id="rId62"/>
    <p:sldId id="1385" r:id="rId63"/>
    <p:sldId id="1552" r:id="rId64"/>
    <p:sldId id="1451" r:id="rId65"/>
  </p:sldIdLst>
  <p:sldSz cx="9144000" cy="6858000" type="screen4x3"/>
  <p:notesSz cx="6858000" cy="9144000"/>
  <p:embeddedFontLst>
    <p:embeddedFont>
      <p:font typeface="Libra BT" pitchFamily="66" charset="0"/>
      <p:regular r:id="rId66"/>
    </p:embeddedFont>
    <p:embeddedFont>
      <p:font typeface="Arial Narrow" pitchFamily="34" charset="0"/>
      <p:regular r:id="rId67"/>
      <p:bold r:id="rId68"/>
      <p:italic r:id="rId69"/>
      <p:boldItalic r:id="rId70"/>
    </p:embeddedFont>
    <p:embeddedFont>
      <p:font typeface="CentSchbook BT" pitchFamily="18" charset="0"/>
      <p:regular r:id="rId71"/>
      <p:bold r:id="rId72"/>
      <p:italic r:id="rId73"/>
      <p:boldItalic r:id="rId74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8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B347A-FEE3-408C-8AF8-2F8F73084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EB6E2-D91A-4DAD-9CCC-8B94474B1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D00A2-B950-488F-837E-EB23724181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DA871-BB62-4226-B8D7-25DD4F4522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F51C0-2493-46FD-AB06-051ED811D1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A83E9-D3D0-4136-97DC-6CE1B2F960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80759-D08B-4EED-9940-4390A1485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8069E-3498-4625-9586-A26B093EB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BFE06-5A5D-42D4-8B39-3346D1980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D812B-92E8-427B-9C82-472FB1D943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9B6D2-51BF-4820-BF5B-1EE6C6CCDC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F9C86B3A-C801-438B-AFEB-BD92AF58BDF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presentación pertinente y persuasiva del evangelio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4774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49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2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islamismo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islam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71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islam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50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muslim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325061" name="Text Box 5"/>
          <p:cNvSpPr txBox="1">
            <a:spLocks noChangeArrowheads="1"/>
          </p:cNvSpPr>
          <p:nvPr/>
        </p:nvSpPr>
        <p:spPr bwMode="auto">
          <a:xfrm>
            <a:off x="7010400" y="66294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Mikhail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Evstafiev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60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muslim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326085" name="Text Box 5"/>
          <p:cNvSpPr txBox="1">
            <a:spLocks noChangeArrowheads="1"/>
          </p:cNvSpPr>
          <p:nvPr/>
        </p:nvSpPr>
        <p:spPr bwMode="auto">
          <a:xfrm>
            <a:off x="7010400" y="66294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Mikhail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Evstafiev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2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133600"/>
          </a:xfrm>
          <a:effectLst/>
        </p:spPr>
        <p:txBody>
          <a:bodyPr/>
          <a:lstStyle/>
          <a:p>
            <a:r>
              <a:rPr lang="es-VE" sz="6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Algunas características generales del islamismo</a:t>
            </a:r>
            <a:endParaRPr lang="es-VE" sz="6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ISLbyCountryFor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291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Un movimiento global</a:t>
            </a:r>
          </a:p>
        </p:txBody>
      </p:sp>
      <p:sp>
        <p:nvSpPr>
          <p:cNvPr id="1329162" name="Rectangle 10"/>
          <p:cNvSpPr>
            <a:spLocks noChangeArrowheads="1"/>
          </p:cNvSpPr>
          <p:nvPr/>
        </p:nvSpPr>
        <p:spPr bwMode="auto">
          <a:xfrm>
            <a:off x="0" y="45720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FontTx/>
              <a:buNone/>
            </a:pPr>
            <a:r>
              <a:rPr lang="en-US" sz="5400">
                <a:latin typeface="CentSchbook BT" pitchFamily="18" charset="0"/>
              </a:rPr>
              <a:t>    100%        50%          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31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“familia” global</a:t>
            </a:r>
          </a:p>
        </p:txBody>
      </p:sp>
      <p:sp>
        <p:nvSpPr>
          <p:cNvPr id="1331219" name="Text Box 19"/>
          <p:cNvSpPr txBox="1">
            <a:spLocks noChangeArrowheads="1"/>
          </p:cNvSpPr>
          <p:nvPr/>
        </p:nvSpPr>
        <p:spPr bwMode="auto">
          <a:xfrm>
            <a:off x="6013450" y="6613525"/>
            <a:ext cx="320312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322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Mahoma, el profeta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332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noFill/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Resumen histórico</a:t>
            </a:r>
          </a:p>
        </p:txBody>
      </p:sp>
      <p:sp>
        <p:nvSpPr>
          <p:cNvPr id="1333256" name="Text Box 8"/>
          <p:cNvSpPr txBox="1">
            <a:spLocks noChangeArrowheads="1"/>
          </p:cNvSpPr>
          <p:nvPr/>
        </p:nvSpPr>
        <p:spPr bwMode="auto">
          <a:xfrm>
            <a:off x="7086600" y="6629400"/>
            <a:ext cx="208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Orientalist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2006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ansion of Islam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42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Crecimiento muy rápido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xpansion of Islam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5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Crecimiento muy rápido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ansion of Islam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Crecimiento muy rápido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31219" name="Text Box 19"/>
          <p:cNvSpPr txBox="1">
            <a:spLocks noChangeArrowheads="1"/>
          </p:cNvSpPr>
          <p:nvPr/>
        </p:nvSpPr>
        <p:spPr bwMode="auto">
          <a:xfrm>
            <a:off x="6013450" y="6613525"/>
            <a:ext cx="320312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5638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6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Seguidores muy unidos</a:t>
            </a:r>
            <a:endParaRPr kumimoji="0" lang="es-VE" sz="6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Libra BT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37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Período pre-islámico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3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Gente politeísta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3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Gente politeísta</a:t>
            </a:r>
          </a:p>
        </p:txBody>
      </p:sp>
      <p:sp>
        <p:nvSpPr>
          <p:cNvPr id="1339397" name="Text Box 5"/>
          <p:cNvSpPr txBox="1">
            <a:spLocks noChangeArrowheads="1"/>
          </p:cNvSpPr>
          <p:nvPr/>
        </p:nvSpPr>
        <p:spPr bwMode="auto">
          <a:xfrm rot="-773504">
            <a:off x="3733800" y="3962400"/>
            <a:ext cx="3046413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Dios de la luna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3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Gente politeísta</a:t>
            </a:r>
          </a:p>
        </p:txBody>
      </p:sp>
      <p:sp>
        <p:nvSpPr>
          <p:cNvPr id="1339397" name="Text Box 5"/>
          <p:cNvSpPr txBox="1">
            <a:spLocks noChangeArrowheads="1"/>
          </p:cNvSpPr>
          <p:nvPr/>
        </p:nvSpPr>
        <p:spPr bwMode="auto">
          <a:xfrm rot="-773504">
            <a:off x="3733800" y="3962400"/>
            <a:ext cx="3046413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Dios de la luna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39398" name="AutoShape 6"/>
          <p:cNvSpPr>
            <a:spLocks noChangeArrowheads="1"/>
          </p:cNvSpPr>
          <p:nvPr/>
        </p:nvSpPr>
        <p:spPr bwMode="auto">
          <a:xfrm>
            <a:off x="2768600" y="3124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9399" name="Text Box 7"/>
          <p:cNvSpPr txBox="1">
            <a:spLocks noChangeArrowheads="1"/>
          </p:cNvSpPr>
          <p:nvPr/>
        </p:nvSpPr>
        <p:spPr bwMode="auto">
          <a:xfrm rot="20820000">
            <a:off x="3016250" y="26670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3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Gente politeísta</a:t>
            </a:r>
          </a:p>
        </p:txBody>
      </p:sp>
      <p:sp>
        <p:nvSpPr>
          <p:cNvPr id="1339397" name="Text Box 5"/>
          <p:cNvSpPr txBox="1">
            <a:spLocks noChangeArrowheads="1"/>
          </p:cNvSpPr>
          <p:nvPr/>
        </p:nvSpPr>
        <p:spPr bwMode="auto">
          <a:xfrm rot="-773504">
            <a:off x="3733800" y="3962400"/>
            <a:ext cx="3046413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Dios de la luna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39398" name="AutoShape 6"/>
          <p:cNvSpPr>
            <a:spLocks noChangeArrowheads="1"/>
          </p:cNvSpPr>
          <p:nvPr/>
        </p:nvSpPr>
        <p:spPr bwMode="auto">
          <a:xfrm>
            <a:off x="2768600" y="3124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9399" name="Text Box 7"/>
          <p:cNvSpPr txBox="1">
            <a:spLocks noChangeArrowheads="1"/>
          </p:cNvSpPr>
          <p:nvPr/>
        </p:nvSpPr>
        <p:spPr bwMode="auto">
          <a:xfrm rot="20820000">
            <a:off x="3016250" y="26670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39400" name="Text Box 8"/>
          <p:cNvSpPr txBox="1">
            <a:spLocks noChangeArrowheads="1"/>
          </p:cNvSpPr>
          <p:nvPr/>
        </p:nvSpPr>
        <p:spPr bwMode="auto">
          <a:xfrm rot="20820000">
            <a:off x="2667000" y="2057400"/>
            <a:ext cx="284480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“hijas de </a:t>
            </a:r>
            <a:r>
              <a:rPr lang="es-VE" b="1" i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Alá”</a:t>
            </a:r>
            <a:endParaRPr lang="en-US" b="1" i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04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La Caaba</a:t>
            </a:r>
          </a:p>
        </p:txBody>
      </p:sp>
      <p:sp>
        <p:nvSpPr>
          <p:cNvPr id="1340421" name="Text Box 5"/>
          <p:cNvSpPr txBox="1">
            <a:spLocks noChangeArrowheads="1"/>
          </p:cNvSpPr>
          <p:nvPr/>
        </p:nvSpPr>
        <p:spPr bwMode="auto">
          <a:xfrm rot="-773504">
            <a:off x="3768725" y="4279900"/>
            <a:ext cx="184150" cy="579438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endParaRPr 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0"/>
            <a:ext cx="6400800" cy="4800600"/>
          </a:xfrm>
          <a:prstGeom prst="rect">
            <a:avLst/>
          </a:prstGeom>
        </p:spPr>
      </p:pic>
      <p:sp>
        <p:nvSpPr>
          <p:cNvPr id="1029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Mucha violencia</a:t>
            </a:r>
            <a:br>
              <a:rPr lang="es-VE" sz="57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entre las tribus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La vida de Mahoma</a:t>
            </a:r>
          </a:p>
        </p:txBody>
      </p:sp>
      <p:sp>
        <p:nvSpPr>
          <p:cNvPr id="1342468" name="Text Box 4"/>
          <p:cNvSpPr txBox="1">
            <a:spLocks noChangeArrowheads="1"/>
          </p:cNvSpPr>
          <p:nvPr/>
        </p:nvSpPr>
        <p:spPr bwMode="auto">
          <a:xfrm rot="-773504">
            <a:off x="3768725" y="4279900"/>
            <a:ext cx="184150" cy="579438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endParaRPr 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audia Arabia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7620000" cy="5715000"/>
          </a:xfrm>
          <a:prstGeom prst="rect">
            <a:avLst/>
          </a:prstGeom>
        </p:spPr>
      </p:pic>
      <p:sp>
        <p:nvSpPr>
          <p:cNvPr id="13445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Nació en la meca - 570 d.C.</a:t>
            </a:r>
          </a:p>
        </p:txBody>
      </p:sp>
      <p:sp>
        <p:nvSpPr>
          <p:cNvPr id="1344518" name="AutoShape 6"/>
          <p:cNvSpPr>
            <a:spLocks noChangeArrowheads="1"/>
          </p:cNvSpPr>
          <p:nvPr/>
        </p:nvSpPr>
        <p:spPr bwMode="auto">
          <a:xfrm>
            <a:off x="2768600" y="3124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4519" name="Text Box 7"/>
          <p:cNvSpPr txBox="1">
            <a:spLocks noChangeArrowheads="1"/>
          </p:cNvSpPr>
          <p:nvPr/>
        </p:nvSpPr>
        <p:spPr bwMode="auto">
          <a:xfrm rot="20820000">
            <a:off x="3016250" y="26670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55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Nació en la meca - 570 d.C.</a:t>
            </a:r>
          </a:p>
        </p:txBody>
      </p:sp>
      <p:sp>
        <p:nvSpPr>
          <p:cNvPr id="1345544" name="Text Box 8"/>
          <p:cNvSpPr txBox="1">
            <a:spLocks noChangeArrowheads="1"/>
          </p:cNvSpPr>
          <p:nvPr/>
        </p:nvSpPr>
        <p:spPr bwMode="auto">
          <a:xfrm>
            <a:off x="6592888" y="5318125"/>
            <a:ext cx="1789112" cy="244475"/>
          </a:xfrm>
          <a:prstGeom prst="rect">
            <a:avLst/>
          </a:prstGeom>
          <a:solidFill>
            <a:schemeClr val="tx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Zephyros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65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Una vida dura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7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419600" y="0"/>
            <a:ext cx="4724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Caravanas comerciales, Hombre de confianza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y esposo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8610" name="Rectangle 2"/>
          <p:cNvSpPr>
            <a:spLocks noChangeArrowheads="1"/>
          </p:cNvSpPr>
          <p:nvPr/>
        </p:nvSpPr>
        <p:spPr bwMode="auto">
          <a:xfrm>
            <a:off x="0" y="0"/>
            <a:ext cx="3429000" cy="6858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352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La revelación</a:t>
            </a:r>
            <a:br>
              <a:rPr lang="es-VE" sz="5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2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2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610 d.C.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Otras revelaciones</a:t>
            </a:r>
            <a:br>
              <a:rPr lang="es-VE" sz="57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612 d.C.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16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Primeros seguidores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27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48200" y="0"/>
            <a:ext cx="4495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Viaje nocturno y ascensión</a:t>
            </a:r>
            <a:br>
              <a:rPr lang="es-VE" sz="57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2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2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621 d.C.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audia Arabia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53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200" dirty="0" err="1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higra</a:t>
            </a:r>
            <a:r>
              <a:rPr lang="es-VE" sz="6200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- 622 d.C.</a:t>
            </a:r>
          </a:p>
        </p:txBody>
      </p:sp>
      <p:sp>
        <p:nvSpPr>
          <p:cNvPr id="1353733" name="AutoShape 5"/>
          <p:cNvSpPr>
            <a:spLocks noChangeArrowheads="1"/>
          </p:cNvSpPr>
          <p:nvPr/>
        </p:nvSpPr>
        <p:spPr bwMode="auto">
          <a:xfrm>
            <a:off x="1752600" y="45720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3734" name="Text Box 6"/>
          <p:cNvSpPr txBox="1">
            <a:spLocks noChangeArrowheads="1"/>
          </p:cNvSpPr>
          <p:nvPr/>
        </p:nvSpPr>
        <p:spPr bwMode="auto">
          <a:xfrm rot="20820000">
            <a:off x="2057400" y="41148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udia Arabia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53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200" dirty="0" err="1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higra</a:t>
            </a:r>
            <a:r>
              <a:rPr lang="es-VE" sz="6200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- 622 d.C.</a:t>
            </a:r>
          </a:p>
        </p:txBody>
      </p:sp>
      <p:sp>
        <p:nvSpPr>
          <p:cNvPr id="1353733" name="AutoShape 5"/>
          <p:cNvSpPr>
            <a:spLocks noChangeArrowheads="1"/>
          </p:cNvSpPr>
          <p:nvPr/>
        </p:nvSpPr>
        <p:spPr bwMode="auto">
          <a:xfrm>
            <a:off x="1752600" y="45720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3734" name="Text Box 6"/>
          <p:cNvSpPr txBox="1">
            <a:spLocks noChangeArrowheads="1"/>
          </p:cNvSpPr>
          <p:nvPr/>
        </p:nvSpPr>
        <p:spPr bwMode="auto">
          <a:xfrm rot="20820000">
            <a:off x="2057400" y="41148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53736" name="AutoShape 8"/>
          <p:cNvSpPr>
            <a:spLocks noChangeArrowheads="1"/>
          </p:cNvSpPr>
          <p:nvPr/>
        </p:nvSpPr>
        <p:spPr bwMode="auto">
          <a:xfrm>
            <a:off x="1828800" y="2362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3738" name="Freeform 10"/>
          <p:cNvSpPr>
            <a:spLocks/>
          </p:cNvSpPr>
          <p:nvPr/>
        </p:nvSpPr>
        <p:spPr bwMode="auto">
          <a:xfrm>
            <a:off x="1879600" y="2654300"/>
            <a:ext cx="63500" cy="1841500"/>
          </a:xfrm>
          <a:custGeom>
            <a:avLst/>
            <a:gdLst/>
            <a:ahLst/>
            <a:cxnLst>
              <a:cxn ang="0">
                <a:pos x="0" y="1160"/>
              </a:cxn>
              <a:cxn ang="0">
                <a:pos x="40" y="0"/>
              </a:cxn>
            </a:cxnLst>
            <a:rect l="0" t="0" r="r" b="b"/>
            <a:pathLst>
              <a:path w="40" h="1160">
                <a:moveTo>
                  <a:pt x="0" y="1160"/>
                </a:moveTo>
                <a:cubicBezTo>
                  <a:pt x="7" y="967"/>
                  <a:pt x="33" y="193"/>
                  <a:pt x="40" y="0"/>
                </a:cubicBezTo>
              </a:path>
            </a:pathLst>
          </a:custGeom>
          <a:noFill/>
          <a:ln w="76200" cap="flat" cmpd="sng">
            <a:solidFill>
              <a:srgbClr val="66FFFF"/>
            </a:solidFill>
            <a:prstDash val="solid"/>
            <a:round/>
            <a:headEnd type="none" w="med" len="med"/>
            <a:tailEnd type="stealth" w="med" len="med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 rot="20820000">
            <a:off x="2057400" y="1981200"/>
            <a:ext cx="158273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 err="1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Yathrib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udia Arabia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53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200" dirty="0" err="1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higra</a:t>
            </a:r>
            <a:r>
              <a:rPr lang="es-VE" sz="6200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- 622 d.C.</a:t>
            </a:r>
          </a:p>
        </p:txBody>
      </p:sp>
      <p:sp>
        <p:nvSpPr>
          <p:cNvPr id="1353733" name="AutoShape 5"/>
          <p:cNvSpPr>
            <a:spLocks noChangeArrowheads="1"/>
          </p:cNvSpPr>
          <p:nvPr/>
        </p:nvSpPr>
        <p:spPr bwMode="auto">
          <a:xfrm>
            <a:off x="1752600" y="45720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3734" name="Text Box 6"/>
          <p:cNvSpPr txBox="1">
            <a:spLocks noChangeArrowheads="1"/>
          </p:cNvSpPr>
          <p:nvPr/>
        </p:nvSpPr>
        <p:spPr bwMode="auto">
          <a:xfrm rot="20820000">
            <a:off x="2057400" y="41148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53736" name="AutoShape 8"/>
          <p:cNvSpPr>
            <a:spLocks noChangeArrowheads="1"/>
          </p:cNvSpPr>
          <p:nvPr/>
        </p:nvSpPr>
        <p:spPr bwMode="auto">
          <a:xfrm>
            <a:off x="1828800" y="2362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3737" name="Text Box 9"/>
          <p:cNvSpPr txBox="1">
            <a:spLocks noChangeArrowheads="1"/>
          </p:cNvSpPr>
          <p:nvPr/>
        </p:nvSpPr>
        <p:spPr bwMode="auto">
          <a:xfrm rot="20820000">
            <a:off x="2057400" y="1981200"/>
            <a:ext cx="1581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Medina</a:t>
            </a:r>
            <a:endParaRPr lang="en-US" b="1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53738" name="Freeform 10"/>
          <p:cNvSpPr>
            <a:spLocks/>
          </p:cNvSpPr>
          <p:nvPr/>
        </p:nvSpPr>
        <p:spPr bwMode="auto">
          <a:xfrm>
            <a:off x="1879600" y="2654300"/>
            <a:ext cx="63500" cy="1841500"/>
          </a:xfrm>
          <a:custGeom>
            <a:avLst/>
            <a:gdLst/>
            <a:ahLst/>
            <a:cxnLst>
              <a:cxn ang="0">
                <a:pos x="0" y="1160"/>
              </a:cxn>
              <a:cxn ang="0">
                <a:pos x="40" y="0"/>
              </a:cxn>
            </a:cxnLst>
            <a:rect l="0" t="0" r="r" b="b"/>
            <a:pathLst>
              <a:path w="40" h="1160">
                <a:moveTo>
                  <a:pt x="0" y="1160"/>
                </a:moveTo>
                <a:cubicBezTo>
                  <a:pt x="7" y="967"/>
                  <a:pt x="33" y="193"/>
                  <a:pt x="40" y="0"/>
                </a:cubicBezTo>
              </a:path>
            </a:pathLst>
          </a:custGeom>
          <a:noFill/>
          <a:ln w="76200" cap="flat" cmpd="sng">
            <a:solidFill>
              <a:srgbClr val="66FFFF"/>
            </a:solidFill>
            <a:prstDash val="solid"/>
            <a:round/>
            <a:headEnd type="none" w="med" len="med"/>
            <a:tailEnd type="stealth" w="med" len="med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udia Arabia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551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año 0 del calendario lunar</a:t>
            </a:r>
          </a:p>
        </p:txBody>
      </p:sp>
      <p:sp>
        <p:nvSpPr>
          <p:cNvPr id="1455109" name="AutoShape 5"/>
          <p:cNvSpPr>
            <a:spLocks noChangeArrowheads="1"/>
          </p:cNvSpPr>
          <p:nvPr/>
        </p:nvSpPr>
        <p:spPr bwMode="auto">
          <a:xfrm>
            <a:off x="1752600" y="45720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5110" name="Text Box 6"/>
          <p:cNvSpPr txBox="1">
            <a:spLocks noChangeArrowheads="1"/>
          </p:cNvSpPr>
          <p:nvPr/>
        </p:nvSpPr>
        <p:spPr bwMode="auto">
          <a:xfrm rot="20820000">
            <a:off x="2057400" y="4114800"/>
            <a:ext cx="17843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La Meca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455111" name="AutoShape 7"/>
          <p:cNvSpPr>
            <a:spLocks noChangeArrowheads="1"/>
          </p:cNvSpPr>
          <p:nvPr/>
        </p:nvSpPr>
        <p:spPr bwMode="auto">
          <a:xfrm>
            <a:off x="1828800" y="2362200"/>
            <a:ext cx="228600" cy="217488"/>
          </a:xfrm>
          <a:prstGeom prst="star5">
            <a:avLst/>
          </a:prstGeom>
          <a:solidFill>
            <a:srgbClr val="66FF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5112" name="Text Box 8"/>
          <p:cNvSpPr txBox="1">
            <a:spLocks noChangeArrowheads="1"/>
          </p:cNvSpPr>
          <p:nvPr/>
        </p:nvSpPr>
        <p:spPr bwMode="auto">
          <a:xfrm rot="20820000">
            <a:off x="2057400" y="1981200"/>
            <a:ext cx="15811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s-VE" b="1" dirty="0">
                <a:solidFill>
                  <a:srgbClr val="66FFFF"/>
                </a:solidFill>
                <a:effectLst>
                  <a:glow rad="139700">
                    <a:srgbClr val="000000"/>
                  </a:glow>
                </a:effectLst>
              </a:rPr>
              <a:t>Medina</a:t>
            </a:r>
            <a:endParaRPr lang="en-US" b="1" dirty="0">
              <a:solidFill>
                <a:srgbClr val="66FFFF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455113" name="Freeform 9"/>
          <p:cNvSpPr>
            <a:spLocks/>
          </p:cNvSpPr>
          <p:nvPr/>
        </p:nvSpPr>
        <p:spPr bwMode="auto">
          <a:xfrm>
            <a:off x="1879600" y="2654300"/>
            <a:ext cx="63500" cy="1841500"/>
          </a:xfrm>
          <a:custGeom>
            <a:avLst/>
            <a:gdLst/>
            <a:ahLst/>
            <a:cxnLst>
              <a:cxn ang="0">
                <a:pos x="0" y="1160"/>
              </a:cxn>
              <a:cxn ang="0">
                <a:pos x="40" y="0"/>
              </a:cxn>
            </a:cxnLst>
            <a:rect l="0" t="0" r="r" b="b"/>
            <a:pathLst>
              <a:path w="40" h="1160">
                <a:moveTo>
                  <a:pt x="0" y="1160"/>
                </a:moveTo>
                <a:cubicBezTo>
                  <a:pt x="7" y="967"/>
                  <a:pt x="33" y="193"/>
                  <a:pt x="40" y="0"/>
                </a:cubicBezTo>
              </a:path>
            </a:pathLst>
          </a:custGeom>
          <a:noFill/>
          <a:ln w="76200" cap="flat" cmpd="sng">
            <a:solidFill>
              <a:srgbClr val="66FFFF"/>
            </a:solidFill>
            <a:prstDash val="solid"/>
            <a:round/>
            <a:headEnd type="none" w="med" len="med"/>
            <a:tailEnd type="stealth" w="med" len="med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57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Cambio de </a:t>
            </a:r>
            <a:r>
              <a:rPr lang="es-VE" sz="6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qibla</a:t>
            </a:r>
            <a:r>
              <a:rPr lang="es-VE" sz="6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- 624 d.C.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68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Muerte en 632 d.C.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78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Los hadith – tradiciones acerca del profeta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ansion of Islam 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58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siglo después de la muerte de Mahoma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ISLbyCountryFor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59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Casi 1.500.000.000</a:t>
            </a:r>
          </a:p>
        </p:txBody>
      </p:sp>
      <p:sp>
        <p:nvSpPr>
          <p:cNvPr id="1359878" name="Rectangle 6"/>
          <p:cNvSpPr>
            <a:spLocks noChangeArrowheads="1"/>
          </p:cNvSpPr>
          <p:nvPr/>
        </p:nvSpPr>
        <p:spPr bwMode="auto">
          <a:xfrm>
            <a:off x="0" y="45720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FontTx/>
              <a:buNone/>
            </a:pPr>
            <a:r>
              <a:rPr lang="en-US" sz="5400" dirty="0">
                <a:latin typeface="CentSchbook BT" pitchFamily="18" charset="0"/>
              </a:rPr>
              <a:t>    100%        50%          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0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Indonesia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193.000.000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Pakistán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192.000.000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2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La India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147.000.000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39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Bangladesh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130.000.000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4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la concentración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en Asia Meridional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60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67200" y="0"/>
            <a:ext cx="4876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Sus escrituras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3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el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corán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70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 dirty="0">
                <a:solidFill>
                  <a:srgbClr val="FFFF00"/>
                </a:solidFill>
                <a:latin typeface="Libra BT" pitchFamily="66" charset="0"/>
              </a:rPr>
              <a:t>114 </a:t>
            </a:r>
            <a:r>
              <a:rPr lang="es-VE" sz="6200" dirty="0" smtClean="0">
                <a:solidFill>
                  <a:srgbClr val="FFFF00"/>
                </a:solidFill>
                <a:latin typeface="Libra BT" pitchFamily="66" charset="0"/>
              </a:rPr>
              <a:t>suras [azoras]</a:t>
            </a:r>
            <a:endParaRPr lang="es-VE" sz="6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690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La transmisión exacta del </a:t>
            </a:r>
            <a:r>
              <a:rPr lang="es-VE" sz="6400" i="1">
                <a:solidFill>
                  <a:srgbClr val="FFFF00"/>
                </a:solidFill>
                <a:latin typeface="Libra BT" pitchFamily="66" charset="0"/>
              </a:rPr>
              <a:t>Umm-ul-Kitab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0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  <a:t>La ley – moisés</a:t>
            </a:r>
            <a:b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  <a:t>los salmos – David</a:t>
            </a:r>
            <a:b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  <a:t>los evangelios – Cristo</a:t>
            </a:r>
            <a:b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400" dirty="0" smtClean="0">
                <a:solidFill>
                  <a:srgbClr val="FFFF00"/>
                </a:solidFill>
                <a:latin typeface="Libra BT" pitchFamily="66" charset="0"/>
              </a:rPr>
              <a:t>el Corán – Mahoma</a:t>
            </a:r>
            <a:endParaRPr lang="es-VE" sz="6400" i="1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01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Como obra literaria, el </a:t>
            </a:r>
            <a:r>
              <a:rPr lang="es-VE" sz="6400" i="1">
                <a:solidFill>
                  <a:srgbClr val="FFFF00"/>
                </a:solidFill>
                <a:latin typeface="Libra BT" pitchFamily="66" charset="0"/>
              </a:rPr>
              <a:t>corán</a:t>
            </a:r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 es casi sin par</a:t>
            </a:r>
            <a:endParaRPr lang="es-VE" sz="6400" i="1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11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No se traduce fácilmente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2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029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 concepto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3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267200" y="0"/>
            <a:ext cx="4876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El perdón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del pecado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42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257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 concepto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de cristo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62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 concepto de cristo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7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Cristo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No murió en la cruz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93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 concepto del paraíso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03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Cómo se consideran los cristianos y los judíos</a:t>
            </a:r>
            <a:endParaRPr lang="es-VE" sz="6400" i="1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13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El valor de las escrituras cristianas y judías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916613" y="44958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72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029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 dirty="0" smtClean="0">
                <a:solidFill>
                  <a:srgbClr val="FFFF00"/>
                </a:solidFill>
                <a:latin typeface="Libra BT" pitchFamily="66" charset="0"/>
              </a:rPr>
              <a:t>El Corán</a:t>
            </a:r>
            <a:br>
              <a:rPr lang="es-VE" sz="62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 dirty="0" smtClean="0">
                <a:solidFill>
                  <a:srgbClr val="FFFF00"/>
                </a:solidFill>
                <a:latin typeface="Libra BT" pitchFamily="66" charset="0"/>
              </a:rPr>
              <a:t>está por encima de las escrituras cristianas y judías</a:t>
            </a:r>
            <a:endParaRPr lang="es-VE" sz="6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2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memorización del </a:t>
            </a:r>
            <a:r>
              <a:rPr lang="es-VE" sz="5800" i="1">
                <a:solidFill>
                  <a:srgbClr val="FFFF00"/>
                </a:solidFill>
                <a:latin typeface="Libra BT" pitchFamily="66" charset="0"/>
              </a:rPr>
              <a:t>corán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34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La actitud hacia el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corán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9287</TotalTime>
  <Words>368</Words>
  <Application>Microsoft Office PowerPoint</Application>
  <PresentationFormat>On-screen Show (4:3)</PresentationFormat>
  <Paragraphs>95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Libra BT</vt:lpstr>
      <vt:lpstr>Wingdings</vt:lpstr>
      <vt:lpstr>Arial Narrow</vt:lpstr>
      <vt:lpstr>CentSchbook BT</vt:lpstr>
      <vt:lpstr>Default Design</vt:lpstr>
      <vt:lpstr>La presentación pertinente y persuasiva del evangelio</vt:lpstr>
      <vt:lpstr>El islamismo</vt:lpstr>
      <vt:lpstr>islam</vt:lpstr>
      <vt:lpstr>islam</vt:lpstr>
      <vt:lpstr>muslim</vt:lpstr>
      <vt:lpstr>muslim</vt:lpstr>
      <vt:lpstr>Algunas características generales del islamismo</vt:lpstr>
      <vt:lpstr>Un movimiento global</vt:lpstr>
      <vt:lpstr>Una “familia” global</vt:lpstr>
      <vt:lpstr>Mahoma, el profeta</vt:lpstr>
      <vt:lpstr>Resumen histórico</vt:lpstr>
      <vt:lpstr>Crecimiento muy rápido</vt:lpstr>
      <vt:lpstr>Crecimiento muy rápido</vt:lpstr>
      <vt:lpstr>Crecimiento muy rápido</vt:lpstr>
      <vt:lpstr>Slide 15</vt:lpstr>
      <vt:lpstr>Período pre-islámico</vt:lpstr>
      <vt:lpstr>Gente politeísta</vt:lpstr>
      <vt:lpstr>Gente politeísta</vt:lpstr>
      <vt:lpstr>Gente politeísta</vt:lpstr>
      <vt:lpstr>Gente politeísta</vt:lpstr>
      <vt:lpstr>La Caaba</vt:lpstr>
      <vt:lpstr>Mucha violencia entre las tribus</vt:lpstr>
      <vt:lpstr>La vida de Mahoma</vt:lpstr>
      <vt:lpstr>Nació en la meca - 570 d.C.</vt:lpstr>
      <vt:lpstr>Nació en la meca - 570 d.C.</vt:lpstr>
      <vt:lpstr>Una vida dura</vt:lpstr>
      <vt:lpstr>Caravanas comerciales, Hombre de confianza y esposo</vt:lpstr>
      <vt:lpstr>La revelación  610 d.C.</vt:lpstr>
      <vt:lpstr>Otras revelaciones 612 d.C.</vt:lpstr>
      <vt:lpstr>Primeros seguidores</vt:lpstr>
      <vt:lpstr>Viaje nocturno y ascensión  621 d.C.</vt:lpstr>
      <vt:lpstr>higra - 622 d.C.</vt:lpstr>
      <vt:lpstr>higra - 622 d.C.</vt:lpstr>
      <vt:lpstr>higra - 622 d.C.</vt:lpstr>
      <vt:lpstr>año 0 del calendario lunar</vt:lpstr>
      <vt:lpstr>Cambio de qibla - 624 d.C.</vt:lpstr>
      <vt:lpstr>Muerte en 632 d.C.</vt:lpstr>
      <vt:lpstr>Los hadith – tradiciones acerca del profeta</vt:lpstr>
      <vt:lpstr>Un siglo después de la muerte de Mahoma</vt:lpstr>
      <vt:lpstr>Casi 1.500.000.000</vt:lpstr>
      <vt:lpstr>Indonesia 193.000.000</vt:lpstr>
      <vt:lpstr>Pakistán 192.000.000</vt:lpstr>
      <vt:lpstr>La India 147.000.000</vt:lpstr>
      <vt:lpstr>Bangladesh 130.000.000</vt:lpstr>
      <vt:lpstr>la concentración en Asia Meridional</vt:lpstr>
      <vt:lpstr>Sus escrituras  el corán</vt:lpstr>
      <vt:lpstr>114 suras [azoras]</vt:lpstr>
      <vt:lpstr>La transmisión exacta del Umm-ul-Kitab</vt:lpstr>
      <vt:lpstr>La ley – moisés los salmos – David los evangelios – Cristo el Corán – Mahoma</vt:lpstr>
      <vt:lpstr>Como obra literaria, el corán es casi sin par</vt:lpstr>
      <vt:lpstr>No se traduce fácilmente</vt:lpstr>
      <vt:lpstr>Su concepto de dios</vt:lpstr>
      <vt:lpstr>El perdón del pecado</vt:lpstr>
      <vt:lpstr>Su concepto de cristo</vt:lpstr>
      <vt:lpstr>Su concepto de cristo</vt:lpstr>
      <vt:lpstr>Cristo No murió en la cruz</vt:lpstr>
      <vt:lpstr>Su concepto del paraíso</vt:lpstr>
      <vt:lpstr>Cómo se consideran los cristianos y los judíos</vt:lpstr>
      <vt:lpstr>El valor de las escrituras cristianas y judías</vt:lpstr>
      <vt:lpstr>El Corán está por encima de las escrituras cristianas y judías</vt:lpstr>
      <vt:lpstr>La memorización del corán</vt:lpstr>
      <vt:lpstr>La actitud hacia el corán</vt:lpstr>
      <vt:lpstr>Slide 63</vt:lpstr>
      <vt:lpstr>Slide 64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Presentación visual - parte A (los musulmanes - su historia y el Corán)</dc:title>
  <dc:creator>William Ritchey</dc:creator>
  <cp:lastModifiedBy>William Ritchey</cp:lastModifiedBy>
  <cp:revision>295</cp:revision>
  <dcterms:created xsi:type="dcterms:W3CDTF">2007-11-13T16:31:37Z</dcterms:created>
  <dcterms:modified xsi:type="dcterms:W3CDTF">2009-10-29T17:10:28Z</dcterms:modified>
</cp:coreProperties>
</file>