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1477" r:id="rId2"/>
    <p:sldId id="1386" r:id="rId3"/>
    <p:sldId id="1387" r:id="rId4"/>
    <p:sldId id="1541" r:id="rId5"/>
    <p:sldId id="1388" r:id="rId6"/>
    <p:sldId id="1389" r:id="rId7"/>
    <p:sldId id="1390" r:id="rId8"/>
    <p:sldId id="1391" r:id="rId9"/>
    <p:sldId id="1392" r:id="rId10"/>
    <p:sldId id="1393" r:id="rId11"/>
    <p:sldId id="1551" r:id="rId12"/>
    <p:sldId id="1550" r:id="rId13"/>
    <p:sldId id="1394" r:id="rId14"/>
    <p:sldId id="1552" r:id="rId15"/>
    <p:sldId id="1395" r:id="rId16"/>
    <p:sldId id="1396" r:id="rId17"/>
    <p:sldId id="1397" r:id="rId18"/>
    <p:sldId id="1398" r:id="rId19"/>
    <p:sldId id="1399" r:id="rId20"/>
    <p:sldId id="1400" r:id="rId21"/>
    <p:sldId id="1542" r:id="rId22"/>
    <p:sldId id="1401" r:id="rId23"/>
    <p:sldId id="1402" r:id="rId24"/>
    <p:sldId id="1403" r:id="rId25"/>
    <p:sldId id="1404" r:id="rId26"/>
    <p:sldId id="1405" r:id="rId27"/>
    <p:sldId id="1543" r:id="rId28"/>
    <p:sldId id="1553" r:id="rId29"/>
    <p:sldId id="1406" r:id="rId30"/>
    <p:sldId id="1407" r:id="rId31"/>
    <p:sldId id="1408" r:id="rId32"/>
    <p:sldId id="1409" r:id="rId33"/>
    <p:sldId id="1410" r:id="rId34"/>
    <p:sldId id="1453" r:id="rId35"/>
    <p:sldId id="1411" r:id="rId36"/>
    <p:sldId id="1412" r:id="rId37"/>
    <p:sldId id="1413" r:id="rId38"/>
    <p:sldId id="1415" r:id="rId39"/>
    <p:sldId id="1416" r:id="rId40"/>
    <p:sldId id="1417" r:id="rId41"/>
    <p:sldId id="1418" r:id="rId42"/>
    <p:sldId id="1419" r:id="rId43"/>
    <p:sldId id="1420" r:id="rId44"/>
    <p:sldId id="1421" r:id="rId45"/>
    <p:sldId id="1545" r:id="rId46"/>
    <p:sldId id="1544" r:id="rId47"/>
    <p:sldId id="1423" r:id="rId48"/>
    <p:sldId id="1424" r:id="rId49"/>
    <p:sldId id="1425" r:id="rId50"/>
    <p:sldId id="1426" r:id="rId51"/>
    <p:sldId id="1427" r:id="rId52"/>
    <p:sldId id="1428" r:id="rId53"/>
    <p:sldId id="1429" r:id="rId54"/>
    <p:sldId id="1430" r:id="rId55"/>
    <p:sldId id="1431" r:id="rId56"/>
    <p:sldId id="1432" r:id="rId57"/>
    <p:sldId id="1436" r:id="rId58"/>
    <p:sldId id="1454" r:id="rId59"/>
    <p:sldId id="1455" r:id="rId60"/>
    <p:sldId id="1457" r:id="rId61"/>
    <p:sldId id="1456" r:id="rId62"/>
    <p:sldId id="1458" r:id="rId63"/>
    <p:sldId id="1459" r:id="rId64"/>
    <p:sldId id="1461" r:id="rId65"/>
    <p:sldId id="1462" r:id="rId66"/>
    <p:sldId id="1463" r:id="rId67"/>
    <p:sldId id="1464" r:id="rId68"/>
    <p:sldId id="1466" r:id="rId69"/>
    <p:sldId id="1467" r:id="rId70"/>
    <p:sldId id="1468" r:id="rId71"/>
    <p:sldId id="1469" r:id="rId72"/>
    <p:sldId id="1437" r:id="rId73"/>
    <p:sldId id="1470" r:id="rId74"/>
    <p:sldId id="1471" r:id="rId75"/>
    <p:sldId id="1549" r:id="rId76"/>
    <p:sldId id="1451" r:id="rId77"/>
  </p:sldIdLst>
  <p:sldSz cx="9144000" cy="6858000" type="screen4x3"/>
  <p:notesSz cx="6858000" cy="9144000"/>
  <p:embeddedFontLst>
    <p:embeddedFont>
      <p:font typeface="Libra BT" pitchFamily="66" charset="0"/>
      <p:regular r:id="rId78"/>
    </p:embeddedFont>
    <p:embeddedFont>
      <p:font typeface="Arial Narrow" pitchFamily="34" charset="0"/>
      <p:regular r:id="rId79"/>
      <p:bold r:id="rId80"/>
      <p:italic r:id="rId81"/>
      <p:boldItalic r:id="rId82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§"/>
      <a:defRPr sz="3200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3399"/>
    <a:srgbClr val="00FF00"/>
    <a:srgbClr val="CC3399"/>
    <a:srgbClr val="CC9900"/>
    <a:srgbClr val="CC3300"/>
    <a:srgbClr val="66FFFF"/>
    <a:srgbClr val="5F5F5F"/>
    <a:srgbClr val="D6009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4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09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45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font" Target="fonts/font2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5.fntdata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3.fntdata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FB347A-FEE3-408C-8AF8-2F8F73084F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EB6E2-D91A-4DAD-9CCC-8B94474B15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D00A2-B950-488F-837E-EB23724181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8DA871-BB62-4226-B8D7-25DD4F4522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BF51C0-2493-46FD-AB06-051ED811D1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EA83E9-D3D0-4136-97DC-6CE1B2F960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080759-D08B-4EED-9940-4390A14856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78069E-3498-4625-9586-A26B093EB3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2BFE06-5A5D-42D4-8B39-3346D19809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ED812B-92E8-427B-9C82-472FB1D943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59B6D2-51BF-4820-BF5B-1EE6C6CCDC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F9C86B3A-C801-438B-AFEB-BD92AF58BDF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91171" name="Rectangle 3"/>
          <p:cNvSpPr>
            <a:spLocks noGrp="1" noChangeArrowheads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r>
              <a:rPr lang="es-VE" sz="8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Las prácticas fundamentales del islamismo</a:t>
            </a:r>
            <a:endParaRPr lang="es-VE" sz="8000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47747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VE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rgbClr val="0000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Página 51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rgbClr val="000000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844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800600"/>
            <a:ext cx="9144000" cy="1981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Los cinco pilares</a:t>
            </a:r>
            <a:br>
              <a:rPr lang="es-VE" sz="60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del islamismo</a:t>
            </a:r>
            <a:endParaRPr lang="es-VE" sz="6000" i="1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384455" name="Text Box 7"/>
          <p:cNvSpPr txBox="1">
            <a:spLocks noChangeArrowheads="1"/>
          </p:cNvSpPr>
          <p:nvPr/>
        </p:nvSpPr>
        <p:spPr bwMode="auto">
          <a:xfrm>
            <a:off x="7366000" y="4724400"/>
            <a:ext cx="1778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Abraham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854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800600"/>
            <a:ext cx="9144000" cy="1981200"/>
          </a:xfrm>
          <a:effectLst/>
        </p:spPr>
        <p:txBody>
          <a:bodyPr/>
          <a:lstStyle/>
          <a:p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1. El testimonio o profesión de fe – </a:t>
            </a:r>
            <a:r>
              <a:rPr lang="es-VE" sz="5800" i="1" dirty="0" err="1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shahaada</a:t>
            </a:r>
            <a:endParaRPr lang="es-VE" sz="5800" i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1385478" name="Text Box 6"/>
          <p:cNvSpPr txBox="1">
            <a:spLocks noChangeArrowheads="1"/>
          </p:cNvSpPr>
          <p:nvPr/>
        </p:nvSpPr>
        <p:spPr bwMode="auto">
          <a:xfrm>
            <a:off x="7545388" y="6613525"/>
            <a:ext cx="16748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Paki90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19267" name="Text Box 3"/>
          <p:cNvSpPr txBox="1">
            <a:spLocks noChangeArrowheads="1"/>
          </p:cNvSpPr>
          <p:nvPr/>
        </p:nvSpPr>
        <p:spPr bwMode="auto">
          <a:xfrm>
            <a:off x="0" y="6613525"/>
            <a:ext cx="1873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Ali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Mansuri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864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2. la oración – </a:t>
            </a:r>
            <a:r>
              <a:rPr lang="es-VE" sz="6200" i="1">
                <a:solidFill>
                  <a:srgbClr val="FFFF00"/>
                </a:solidFill>
                <a:latin typeface="Libra BT" pitchFamily="66" charset="0"/>
              </a:rPr>
              <a:t>salaat</a:t>
            </a:r>
          </a:p>
        </p:txBody>
      </p:sp>
      <p:sp>
        <p:nvSpPr>
          <p:cNvPr id="1386503" name="Text Box 7"/>
          <p:cNvSpPr txBox="1">
            <a:spLocks noChangeArrowheads="1"/>
          </p:cNvSpPr>
          <p:nvPr/>
        </p:nvSpPr>
        <p:spPr bwMode="auto">
          <a:xfrm>
            <a:off x="2743200" y="5562600"/>
            <a:ext cx="16732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Matteo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1386505" name="Text Box 9"/>
          <p:cNvSpPr txBox="1">
            <a:spLocks noChangeArrowheads="1"/>
          </p:cNvSpPr>
          <p:nvPr/>
        </p:nvSpPr>
        <p:spPr bwMode="auto">
          <a:xfrm>
            <a:off x="6888163" y="4495800"/>
            <a:ext cx="2332037" cy="244475"/>
          </a:xfrm>
          <a:prstGeom prst="rect">
            <a:avLst/>
          </a:prstGeom>
          <a:solidFill>
            <a:schemeClr val="tx1">
              <a:alpha val="2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Antonio Melina /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ABr.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89573" name="Text Box 5"/>
          <p:cNvSpPr txBox="1">
            <a:spLocks noChangeArrowheads="1"/>
          </p:cNvSpPr>
          <p:nvPr/>
        </p:nvSpPr>
        <p:spPr bwMode="auto">
          <a:xfrm>
            <a:off x="6943725" y="6613525"/>
            <a:ext cx="22002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Giovanni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Dall’Orto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90597" name="Text Box 5"/>
          <p:cNvSpPr txBox="1">
            <a:spLocks noChangeArrowheads="1"/>
          </p:cNvSpPr>
          <p:nvPr/>
        </p:nvSpPr>
        <p:spPr bwMode="auto">
          <a:xfrm>
            <a:off x="2743200" y="6096000"/>
            <a:ext cx="16732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Matteo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1390599" name="Text Box 7"/>
          <p:cNvSpPr txBox="1">
            <a:spLocks noChangeArrowheads="1"/>
          </p:cNvSpPr>
          <p:nvPr/>
        </p:nvSpPr>
        <p:spPr bwMode="auto">
          <a:xfrm>
            <a:off x="6888163" y="5029200"/>
            <a:ext cx="2332037" cy="244475"/>
          </a:xfrm>
          <a:prstGeom prst="rect">
            <a:avLst/>
          </a:prstGeom>
          <a:solidFill>
            <a:schemeClr val="tx1">
              <a:alpha val="2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Antonio Melina /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ABr.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91619" name="Text Box 3"/>
          <p:cNvSpPr txBox="1">
            <a:spLocks noChangeArrowheads="1"/>
          </p:cNvSpPr>
          <p:nvPr/>
        </p:nvSpPr>
        <p:spPr bwMode="auto">
          <a:xfrm>
            <a:off x="4800600" y="6629400"/>
            <a:ext cx="18970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Fabienkhan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92643" name="Text Box 3"/>
          <p:cNvSpPr txBox="1">
            <a:spLocks noChangeArrowheads="1"/>
          </p:cNvSpPr>
          <p:nvPr/>
        </p:nvSpPr>
        <p:spPr bwMode="auto">
          <a:xfrm>
            <a:off x="6096000" y="6613525"/>
            <a:ext cx="1778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Mbenoist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92643" name="Text Box 3"/>
          <p:cNvSpPr txBox="1">
            <a:spLocks noChangeArrowheads="1"/>
          </p:cNvSpPr>
          <p:nvPr/>
        </p:nvSpPr>
        <p:spPr bwMode="auto">
          <a:xfrm>
            <a:off x="6096000" y="6613525"/>
            <a:ext cx="1778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Mbenoist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4" name="Oval 3"/>
          <p:cNvSpPr/>
          <p:nvPr/>
        </p:nvSpPr>
        <p:spPr bwMode="auto">
          <a:xfrm rot="20533406">
            <a:off x="3555915" y="603818"/>
            <a:ext cx="3962400" cy="5943600"/>
          </a:xfrm>
          <a:prstGeom prst="ellipse">
            <a:avLst/>
          </a:prstGeom>
          <a:noFill/>
          <a:ln w="1143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92643" name="Text Box 3"/>
          <p:cNvSpPr txBox="1">
            <a:spLocks noChangeArrowheads="1"/>
          </p:cNvSpPr>
          <p:nvPr/>
        </p:nvSpPr>
        <p:spPr bwMode="auto">
          <a:xfrm>
            <a:off x="6096000" y="6613525"/>
            <a:ext cx="1778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Mbenoist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1524000" y="1752600"/>
            <a:ext cx="2667000" cy="4876800"/>
          </a:xfrm>
          <a:prstGeom prst="ellipse">
            <a:avLst/>
          </a:prstGeom>
          <a:noFill/>
          <a:ln w="1143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93667" name="Text Box 3"/>
          <p:cNvSpPr txBox="1">
            <a:spLocks noChangeArrowheads="1"/>
          </p:cNvSpPr>
          <p:nvPr/>
        </p:nvSpPr>
        <p:spPr bwMode="auto">
          <a:xfrm>
            <a:off x="7254875" y="6629400"/>
            <a:ext cx="19653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Horsch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, Willy / Wikimedia Commons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2438400" y="2057400"/>
            <a:ext cx="2057400" cy="3657600"/>
          </a:xfrm>
          <a:prstGeom prst="ellipse">
            <a:avLst/>
          </a:prstGeom>
          <a:noFill/>
          <a:ln w="1143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93667" name="Text Box 3"/>
          <p:cNvSpPr txBox="1">
            <a:spLocks noChangeArrowheads="1"/>
          </p:cNvSpPr>
          <p:nvPr/>
        </p:nvSpPr>
        <p:spPr bwMode="auto">
          <a:xfrm>
            <a:off x="7254875" y="6629400"/>
            <a:ext cx="19653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Horsch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, Willy / Wikimedia Commons</a:t>
            </a:r>
          </a:p>
        </p:txBody>
      </p:sp>
      <p:sp>
        <p:nvSpPr>
          <p:cNvPr id="4" name="Oval 3"/>
          <p:cNvSpPr/>
          <p:nvPr/>
        </p:nvSpPr>
        <p:spPr bwMode="auto">
          <a:xfrm rot="20533406">
            <a:off x="5576890" y="1093798"/>
            <a:ext cx="2844867" cy="4601308"/>
          </a:xfrm>
          <a:prstGeom prst="ellipse">
            <a:avLst/>
          </a:prstGeom>
          <a:noFill/>
          <a:ln w="1143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94691" name="Text Box 3"/>
          <p:cNvSpPr txBox="1">
            <a:spLocks noChangeArrowheads="1"/>
          </p:cNvSpPr>
          <p:nvPr/>
        </p:nvSpPr>
        <p:spPr bwMode="auto">
          <a:xfrm>
            <a:off x="5029200" y="6613525"/>
            <a:ext cx="20272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tx1"/>
                </a:solidFill>
                <a:latin typeface="Arial Narrow" pitchFamily="34" charset="0"/>
              </a:rPr>
              <a:t>© Sureyya Aydin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967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3. la limosna – </a:t>
            </a:r>
            <a:r>
              <a:rPr lang="es-VE" sz="6200" i="1">
                <a:solidFill>
                  <a:srgbClr val="FFFF00"/>
                </a:solidFill>
                <a:latin typeface="Libra BT" pitchFamily="66" charset="0"/>
              </a:rPr>
              <a:t>zakaat</a:t>
            </a:r>
          </a:p>
        </p:txBody>
      </p:sp>
      <p:sp>
        <p:nvSpPr>
          <p:cNvPr id="1396743" name="Text Box 7"/>
          <p:cNvSpPr txBox="1">
            <a:spLocks noChangeArrowheads="1"/>
          </p:cNvSpPr>
          <p:nvPr/>
        </p:nvSpPr>
        <p:spPr bwMode="auto">
          <a:xfrm>
            <a:off x="7239000" y="5562600"/>
            <a:ext cx="19399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Steve Evans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977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4. el ayuno – </a:t>
            </a:r>
            <a:r>
              <a:rPr lang="es-VE" sz="6200" i="1">
                <a:solidFill>
                  <a:srgbClr val="FFFF00"/>
                </a:solidFill>
                <a:latin typeface="Libra BT" pitchFamily="66" charset="0"/>
              </a:rPr>
              <a:t>sawm</a:t>
            </a:r>
          </a:p>
        </p:txBody>
      </p:sp>
      <p:sp>
        <p:nvSpPr>
          <p:cNvPr id="1397765" name="Text Box 5"/>
          <p:cNvSpPr txBox="1">
            <a:spLocks noChangeArrowheads="1"/>
          </p:cNvSpPr>
          <p:nvPr/>
        </p:nvSpPr>
        <p:spPr bwMode="auto">
          <a:xfrm>
            <a:off x="0" y="5486400"/>
            <a:ext cx="20875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Mohamad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Affan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98789" name="Text Box 5"/>
          <p:cNvSpPr txBox="1">
            <a:spLocks noChangeArrowheads="1"/>
          </p:cNvSpPr>
          <p:nvPr/>
        </p:nvSpPr>
        <p:spPr bwMode="auto">
          <a:xfrm>
            <a:off x="7102475" y="6629400"/>
            <a:ext cx="2117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Fanny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Schertzer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399812" name="Text Box 4"/>
          <p:cNvSpPr txBox="1">
            <a:spLocks noChangeArrowheads="1"/>
          </p:cNvSpPr>
          <p:nvPr/>
        </p:nvSpPr>
        <p:spPr bwMode="auto">
          <a:xfrm>
            <a:off x="6472238" y="6248400"/>
            <a:ext cx="19859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Otto J. Simon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5308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300" dirty="0">
                <a:solidFill>
                  <a:srgbClr val="FFFF00"/>
                </a:solidFill>
                <a:latin typeface="Libra BT" pitchFamily="66" charset="0"/>
              </a:rPr>
              <a:t>Calendario lunar</a:t>
            </a:r>
          </a:p>
        </p:txBody>
      </p:sp>
      <p:sp>
        <p:nvSpPr>
          <p:cNvPr id="1530885" name="Text Box 5"/>
          <p:cNvSpPr txBox="1">
            <a:spLocks noChangeArrowheads="1"/>
          </p:cNvSpPr>
          <p:nvPr/>
        </p:nvSpPr>
        <p:spPr bwMode="auto">
          <a:xfrm>
            <a:off x="5257800" y="5486400"/>
            <a:ext cx="18811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Luc Viatour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00835" name="Text Box 3"/>
          <p:cNvSpPr txBox="1">
            <a:spLocks noChangeArrowheads="1"/>
          </p:cNvSpPr>
          <p:nvPr/>
        </p:nvSpPr>
        <p:spPr bwMode="auto">
          <a:xfrm>
            <a:off x="7126288" y="6613525"/>
            <a:ext cx="2017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Ahmed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Rabea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01860" name="Text Box 4"/>
          <p:cNvSpPr txBox="1">
            <a:spLocks noChangeArrowheads="1"/>
          </p:cNvSpPr>
          <p:nvPr/>
        </p:nvSpPr>
        <p:spPr bwMode="auto">
          <a:xfrm>
            <a:off x="7331075" y="6613525"/>
            <a:ext cx="1889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B. Simpson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02883" name="Text Box 3"/>
          <p:cNvSpPr txBox="1">
            <a:spLocks noChangeArrowheads="1"/>
          </p:cNvSpPr>
          <p:nvPr/>
        </p:nvSpPr>
        <p:spPr bwMode="auto">
          <a:xfrm>
            <a:off x="6721475" y="6613525"/>
            <a:ext cx="24225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Przemyslaw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Idzkiewicz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03908" name="Text Box 4"/>
          <p:cNvSpPr txBox="1">
            <a:spLocks noChangeArrowheads="1"/>
          </p:cNvSpPr>
          <p:nvPr/>
        </p:nvSpPr>
        <p:spPr bwMode="auto">
          <a:xfrm>
            <a:off x="2286000" y="6613525"/>
            <a:ext cx="2422525" cy="244475"/>
          </a:xfrm>
          <a:prstGeom prst="rect">
            <a:avLst/>
          </a:prstGeom>
          <a:solidFill>
            <a:schemeClr val="tx1">
              <a:alpha val="3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Przemyslaw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Idzkiewicz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049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5. la peregrinación – </a:t>
            </a:r>
            <a:r>
              <a:rPr lang="es-VE" sz="6200" i="1">
                <a:solidFill>
                  <a:srgbClr val="FFFF00"/>
                </a:solidFill>
                <a:latin typeface="Libra BT" pitchFamily="66" charset="0"/>
              </a:rPr>
              <a:t>hajj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 bwMode="auto">
          <a:xfrm>
            <a:off x="7010400" y="1981200"/>
            <a:ext cx="2057400" cy="3657600"/>
          </a:xfrm>
          <a:prstGeom prst="ellipse">
            <a:avLst/>
          </a:prstGeom>
          <a:noFill/>
          <a:ln w="1143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Blip>
                <a:blip r:embed="rId3"/>
              </a:buBlip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05956" name="Text Box 4"/>
          <p:cNvSpPr txBox="1">
            <a:spLocks noChangeArrowheads="1"/>
          </p:cNvSpPr>
          <p:nvPr/>
        </p:nvSpPr>
        <p:spPr bwMode="auto">
          <a:xfrm>
            <a:off x="6626225" y="6613525"/>
            <a:ext cx="25177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Muhammad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Mahdi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Karim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06980" name="Text Box 4"/>
          <p:cNvSpPr txBox="1">
            <a:spLocks noChangeArrowheads="1"/>
          </p:cNvSpPr>
          <p:nvPr/>
        </p:nvSpPr>
        <p:spPr bwMode="auto">
          <a:xfrm>
            <a:off x="6324600" y="6248400"/>
            <a:ext cx="1855788" cy="244475"/>
          </a:xfrm>
          <a:prstGeom prst="rect">
            <a:avLst/>
          </a:prstGeom>
          <a:solidFill>
            <a:schemeClr val="tx1">
              <a:alpha val="3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Al-Fassam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08007" name="Rectangle 7"/>
          <p:cNvSpPr>
            <a:spLocks noChangeArrowheads="1"/>
          </p:cNvSpPr>
          <p:nvPr/>
        </p:nvSpPr>
        <p:spPr bwMode="auto">
          <a:xfrm>
            <a:off x="7742238" y="1143000"/>
            <a:ext cx="838200" cy="4648200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09027" name="Text Box 3"/>
          <p:cNvSpPr txBox="1">
            <a:spLocks noChangeArrowheads="1"/>
          </p:cNvSpPr>
          <p:nvPr/>
        </p:nvSpPr>
        <p:spPr bwMode="auto">
          <a:xfrm>
            <a:off x="0" y="6324600"/>
            <a:ext cx="2019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Dr.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Meierhofer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10052" name="Text Box 4"/>
          <p:cNvSpPr txBox="1">
            <a:spLocks noChangeArrowheads="1"/>
          </p:cNvSpPr>
          <p:nvPr/>
        </p:nvSpPr>
        <p:spPr bwMode="auto">
          <a:xfrm>
            <a:off x="6629400" y="6003925"/>
            <a:ext cx="20367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Waqas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Usman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56132" name="Text Box 4"/>
          <p:cNvSpPr txBox="1">
            <a:spLocks noChangeArrowheads="1"/>
          </p:cNvSpPr>
          <p:nvPr/>
        </p:nvSpPr>
        <p:spPr bwMode="auto">
          <a:xfrm>
            <a:off x="6705600" y="4953000"/>
            <a:ext cx="1762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tx1"/>
                </a:solidFill>
                <a:latin typeface="Arial Narrow" pitchFamily="34" charset="0"/>
              </a:rPr>
              <a:t>© Saicome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11076" name="Text Box 4"/>
          <p:cNvSpPr txBox="1">
            <a:spLocks noChangeArrowheads="1"/>
          </p:cNvSpPr>
          <p:nvPr/>
        </p:nvSpPr>
        <p:spPr bwMode="auto">
          <a:xfrm>
            <a:off x="0" y="6613525"/>
            <a:ext cx="1873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Ali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Mansuri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16195" name="Text Box 3"/>
          <p:cNvSpPr txBox="1">
            <a:spLocks noChangeArrowheads="1"/>
          </p:cNvSpPr>
          <p:nvPr/>
        </p:nvSpPr>
        <p:spPr bwMode="auto">
          <a:xfrm>
            <a:off x="6324600" y="6248400"/>
            <a:ext cx="1855788" cy="244475"/>
          </a:xfrm>
          <a:prstGeom prst="rect">
            <a:avLst/>
          </a:prstGeom>
          <a:solidFill>
            <a:schemeClr val="tx1">
              <a:alpha val="3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Al-Fassam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182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876800"/>
            <a:ext cx="9144000" cy="1905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Otros objetos de peregrinación</a:t>
            </a:r>
            <a:endParaRPr lang="es-VE" sz="6200" i="1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418249" name="Text Box 9"/>
          <p:cNvSpPr txBox="1">
            <a:spLocks noChangeArrowheads="1"/>
          </p:cNvSpPr>
          <p:nvPr/>
        </p:nvSpPr>
        <p:spPr bwMode="auto">
          <a:xfrm>
            <a:off x="4521200" y="4175125"/>
            <a:ext cx="2108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Mohammad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Adil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19267" name="Text Box 3"/>
          <p:cNvSpPr txBox="1">
            <a:spLocks noChangeArrowheads="1"/>
          </p:cNvSpPr>
          <p:nvPr/>
        </p:nvSpPr>
        <p:spPr bwMode="auto">
          <a:xfrm>
            <a:off x="0" y="6613525"/>
            <a:ext cx="1873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Ali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Mansuri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202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800600"/>
            <a:ext cx="9144000" cy="1981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Otras creencias</a:t>
            </a:r>
            <a:br>
              <a:rPr lang="es-VE" sz="60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del islamismo</a:t>
            </a:r>
            <a:endParaRPr lang="es-VE" sz="6000" i="1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420293" name="Text Box 5"/>
          <p:cNvSpPr txBox="1">
            <a:spLocks noChangeArrowheads="1"/>
          </p:cNvSpPr>
          <p:nvPr/>
        </p:nvSpPr>
        <p:spPr bwMode="auto">
          <a:xfrm>
            <a:off x="7366000" y="4724400"/>
            <a:ext cx="1778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latin typeface="Arial Narrow" pitchFamily="34" charset="0"/>
              </a:rPr>
              <a:t>© Abraham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2131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800600"/>
            <a:ext cx="9144000" cy="1981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Ángeles, demonios</a:t>
            </a:r>
            <a:br>
              <a:rPr lang="es-VE" sz="60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y Satanás</a:t>
            </a:r>
            <a:endParaRPr lang="es-VE" sz="6000" i="1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23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800600"/>
            <a:ext cx="9144000" cy="1981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Un infierno</a:t>
            </a:r>
            <a:br>
              <a:rPr lang="es-VE" sz="60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de fuego eternal</a:t>
            </a:r>
            <a:endParaRPr lang="es-VE" sz="6000" i="1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2131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800600"/>
            <a:ext cx="9144000" cy="1981200"/>
          </a:xfrm>
          <a:effectLst/>
        </p:spPr>
        <p:txBody>
          <a:bodyPr/>
          <a:lstStyle/>
          <a:p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su concepto del</a:t>
            </a:r>
            <a:b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 smtClean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paraíso es muy físico</a:t>
            </a:r>
            <a:endParaRPr lang="es-VE" sz="6000" i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086600" y="6611779"/>
            <a:ext cx="21948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Hendrik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Dacquin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119201" y="6611779"/>
            <a:ext cx="217719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Nathan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Siemers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/ Wikimedia Commons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5791200"/>
            <a:ext cx="9144000" cy="1066800"/>
          </a:xfrm>
          <a:effectLst/>
        </p:spPr>
        <p:txBody>
          <a:bodyPr/>
          <a:lstStyle/>
          <a:p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paraíso de dicha extrema</a:t>
            </a:r>
            <a:endParaRPr lang="es-VE" sz="6000" i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2541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43400" y="0"/>
            <a:ext cx="48006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000">
                <a:solidFill>
                  <a:srgbClr val="FFFF00"/>
                </a:solidFill>
                <a:latin typeface="Libra BT" pitchFamily="66" charset="0"/>
              </a:rPr>
              <a:t>Divisiones principales del islamismo</a:t>
            </a:r>
            <a:endParaRPr lang="es-VE" sz="6000" i="1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425415" name="Text Box 7"/>
          <p:cNvSpPr txBox="1">
            <a:spLocks noChangeArrowheads="1"/>
          </p:cNvSpPr>
          <p:nvPr/>
        </p:nvSpPr>
        <p:spPr bwMode="auto">
          <a:xfrm>
            <a:off x="0" y="6613525"/>
            <a:ext cx="19034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Seier+Seier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26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343400" y="0"/>
            <a:ext cx="48006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Los</a:t>
            </a:r>
            <a:br>
              <a:rPr lang="es-VE" sz="7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sunnitas</a:t>
            </a:r>
            <a:br>
              <a:rPr lang="es-VE" sz="7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30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30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90%</a:t>
            </a:r>
            <a:endParaRPr lang="es-VE" sz="7200" i="1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426437" name="Text Box 5"/>
          <p:cNvSpPr txBox="1">
            <a:spLocks noChangeArrowheads="1"/>
          </p:cNvSpPr>
          <p:nvPr/>
        </p:nvSpPr>
        <p:spPr bwMode="auto">
          <a:xfrm>
            <a:off x="0" y="6613525"/>
            <a:ext cx="19034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Seier+Seier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274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343400" y="0"/>
            <a:ext cx="48006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Los</a:t>
            </a:r>
            <a:br>
              <a:rPr lang="es-VE" sz="7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chiitas</a:t>
            </a:r>
            <a:br>
              <a:rPr lang="es-VE" sz="7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30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30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10%</a:t>
            </a:r>
            <a:endParaRPr lang="es-VE" sz="7200" i="1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427461" name="Text Box 5"/>
          <p:cNvSpPr txBox="1">
            <a:spLocks noChangeArrowheads="1"/>
          </p:cNvSpPr>
          <p:nvPr/>
        </p:nvSpPr>
        <p:spPr bwMode="auto">
          <a:xfrm>
            <a:off x="0" y="6613525"/>
            <a:ext cx="19034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Seier+Seier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284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343400" y="0"/>
            <a:ext cx="48006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Los</a:t>
            </a:r>
            <a:br>
              <a:rPr lang="es-VE" sz="7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chiitas</a:t>
            </a:r>
            <a:br>
              <a:rPr lang="es-VE" sz="7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3000">
                <a:solidFill>
                  <a:srgbClr val="FFFF00"/>
                </a:solidFill>
                <a:latin typeface="Libra BT" pitchFamily="66" charset="0"/>
              </a:rPr>
              <a:t/>
            </a:r>
            <a:br>
              <a:rPr lang="es-VE" sz="30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10%</a:t>
            </a:r>
            <a:endParaRPr lang="es-VE" sz="7200" i="1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295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 dirty="0">
                <a:solidFill>
                  <a:srgbClr val="FFFF00"/>
                </a:solidFill>
                <a:latin typeface="Libra BT" pitchFamily="66" charset="0"/>
              </a:rPr>
              <a:t>Peregrinación a </a:t>
            </a:r>
            <a:r>
              <a:rPr lang="es-VE" sz="6200" dirty="0" err="1">
                <a:solidFill>
                  <a:srgbClr val="FFFF00"/>
                </a:solidFill>
                <a:latin typeface="Libra BT" pitchFamily="66" charset="0"/>
              </a:rPr>
              <a:t>Karbala</a:t>
            </a:r>
            <a:endParaRPr lang="es-VE" sz="6200" i="1" dirty="0">
              <a:solidFill>
                <a:srgbClr val="FFFF00"/>
              </a:solidFill>
              <a:latin typeface="Libra B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30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343400" y="0"/>
            <a:ext cx="48006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Los</a:t>
            </a:r>
            <a:br>
              <a:rPr lang="es-VE" sz="7200">
                <a:solidFill>
                  <a:srgbClr val="FFFF00"/>
                </a:solidFill>
                <a:latin typeface="Libra BT" pitchFamily="66" charset="0"/>
              </a:rPr>
            </a:br>
            <a:r>
              <a:rPr lang="es-VE" sz="7200">
                <a:solidFill>
                  <a:srgbClr val="FFFF00"/>
                </a:solidFill>
                <a:latin typeface="Libra BT" pitchFamily="66" charset="0"/>
              </a:rPr>
              <a:t>sufíes</a:t>
            </a:r>
            <a:endParaRPr lang="es-VE" sz="7200" i="1">
              <a:solidFill>
                <a:srgbClr val="FFFF00"/>
              </a:solidFill>
              <a:latin typeface="Libra BT" pitchFamily="66" charset="0"/>
            </a:endParaRPr>
          </a:p>
        </p:txBody>
      </p:sp>
      <p:sp>
        <p:nvSpPr>
          <p:cNvPr id="1430533" name="Text Box 5"/>
          <p:cNvSpPr txBox="1">
            <a:spLocks noChangeArrowheads="1"/>
          </p:cNvSpPr>
          <p:nvPr/>
        </p:nvSpPr>
        <p:spPr bwMode="auto">
          <a:xfrm>
            <a:off x="615950" y="6232525"/>
            <a:ext cx="18224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>
                <a:solidFill>
                  <a:schemeClr val="bg1"/>
                </a:solidFill>
                <a:latin typeface="Arial Narrow" pitchFamily="34" charset="0"/>
              </a:rPr>
              <a:t>© Sedusa66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31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800600"/>
            <a:ext cx="9144000" cy="1981200"/>
          </a:xfrm>
          <a:effectLst/>
        </p:spPr>
        <p:txBody>
          <a:bodyPr/>
          <a:lstStyle/>
          <a:p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Algo más que simplemente una religión</a:t>
            </a:r>
            <a:endParaRPr lang="es-VE" sz="6000" i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1431559" name="Text Box 7"/>
          <p:cNvSpPr txBox="1">
            <a:spLocks noChangeArrowheads="1"/>
          </p:cNvSpPr>
          <p:nvPr/>
        </p:nvSpPr>
        <p:spPr bwMode="auto">
          <a:xfrm>
            <a:off x="7543800" y="6629400"/>
            <a:ext cx="16621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Dhirad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325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644775"/>
            <a:ext cx="9144000" cy="1470025"/>
          </a:xfrm>
          <a:effectLst/>
        </p:spPr>
        <p:txBody>
          <a:bodyPr/>
          <a:lstStyle/>
          <a:p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cómo evangelizar</a:t>
            </a:r>
            <a:b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8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y hacer discípulos entre los musulmanes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0954" y="6611779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 y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sus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concesionarios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licencia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346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39624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5400">
                <a:solidFill>
                  <a:srgbClr val="FFFF00"/>
                </a:solidFill>
                <a:latin typeface="Libra BT" pitchFamily="66" charset="0"/>
              </a:rPr>
              <a:t>Sus principales necesidades</a:t>
            </a:r>
          </a:p>
        </p:txBody>
      </p:sp>
      <p:sp>
        <p:nvSpPr>
          <p:cNvPr id="1434631" name="Text Box 7"/>
          <p:cNvSpPr txBox="1">
            <a:spLocks noChangeArrowheads="1"/>
          </p:cNvSpPr>
          <p:nvPr/>
        </p:nvSpPr>
        <p:spPr bwMode="auto">
          <a:xfrm>
            <a:off x="7470775" y="6613525"/>
            <a:ext cx="16732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Matteo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387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5638800"/>
            <a:ext cx="9144000" cy="1143000"/>
          </a:xfrm>
          <a:effectLst/>
        </p:spPr>
        <p:txBody>
          <a:bodyPr/>
          <a:lstStyle/>
          <a:p>
            <a:r>
              <a:rPr lang="es-VE" sz="58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La biblia ofrece mucho más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58181" name="Text Box 5"/>
          <p:cNvSpPr txBox="1">
            <a:spLocks noChangeArrowheads="1"/>
          </p:cNvSpPr>
          <p:nvPr/>
        </p:nvSpPr>
        <p:spPr bwMode="auto">
          <a:xfrm>
            <a:off x="4800600" y="66294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Mikhail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Evstafiev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602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4800600"/>
            <a:ext cx="9144000" cy="1981200"/>
          </a:xfrm>
          <a:effectLst/>
        </p:spPr>
        <p:txBody>
          <a:bodyPr/>
          <a:lstStyle/>
          <a:p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Enfoque positivo que hace hincapié en el amor</a:t>
            </a:r>
            <a:endParaRPr lang="es-VE" sz="6000" i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59204" name="Rectangle 4"/>
          <p:cNvSpPr>
            <a:spLocks noChangeArrowheads="1"/>
          </p:cNvSpPr>
          <p:nvPr/>
        </p:nvSpPr>
        <p:spPr bwMode="auto">
          <a:xfrm>
            <a:off x="0" y="5867400"/>
            <a:ext cx="91440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7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Sensible a sus sentimientos</a:t>
            </a:r>
          </a:p>
        </p:txBody>
      </p:sp>
      <p:sp>
        <p:nvSpPr>
          <p:cNvPr id="1459206" name="Text Box 6"/>
          <p:cNvSpPr txBox="1">
            <a:spLocks noChangeArrowheads="1"/>
          </p:cNvSpPr>
          <p:nvPr/>
        </p:nvSpPr>
        <p:spPr bwMode="auto">
          <a:xfrm>
            <a:off x="0" y="6613525"/>
            <a:ext cx="2478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Marcello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Casal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Jr. /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ABr.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61252" name="Rectangle 4"/>
          <p:cNvSpPr>
            <a:spLocks noChangeArrowheads="1"/>
          </p:cNvSpPr>
          <p:nvPr/>
        </p:nvSpPr>
        <p:spPr bwMode="auto">
          <a:xfrm>
            <a:off x="0" y="5867400"/>
            <a:ext cx="91440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7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Sensible a sus sentimientos</a:t>
            </a:r>
          </a:p>
        </p:txBody>
      </p:sp>
      <p:sp>
        <p:nvSpPr>
          <p:cNvPr id="1461253" name="Text Box 5"/>
          <p:cNvSpPr txBox="1">
            <a:spLocks noChangeArrowheads="1"/>
          </p:cNvSpPr>
          <p:nvPr/>
        </p:nvSpPr>
        <p:spPr bwMode="auto">
          <a:xfrm>
            <a:off x="0" y="6613525"/>
            <a:ext cx="1873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Lee Jordan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622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800600"/>
            <a:ext cx="9144000" cy="1981200"/>
          </a:xfrm>
          <a:effectLst/>
        </p:spPr>
        <p:txBody>
          <a:bodyPr/>
          <a:lstStyle/>
          <a:p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Tiene que ver</a:t>
            </a:r>
            <a:b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</a:br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amor en nosotros</a:t>
            </a:r>
            <a:endParaRPr lang="es-VE" sz="6000" i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8117013" y="6611779"/>
            <a:ext cx="11031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William F Ritchey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64324" name="Rectangle 4"/>
          <p:cNvSpPr>
            <a:spLocks noChangeArrowheads="1"/>
          </p:cNvSpPr>
          <p:nvPr/>
        </p:nvSpPr>
        <p:spPr bwMode="auto">
          <a:xfrm>
            <a:off x="0" y="5867400"/>
            <a:ext cx="91440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7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Erradica enemistad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65348" name="Rectangle 4"/>
          <p:cNvSpPr>
            <a:spLocks noChangeArrowheads="1"/>
          </p:cNvSpPr>
          <p:nvPr/>
        </p:nvSpPr>
        <p:spPr bwMode="auto">
          <a:xfrm>
            <a:off x="0" y="5867400"/>
            <a:ext cx="91440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7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Repartir Biblias</a:t>
            </a:r>
          </a:p>
        </p:txBody>
      </p:sp>
      <p:sp>
        <p:nvSpPr>
          <p:cNvPr id="1465350" name="Text Box 6"/>
          <p:cNvSpPr txBox="1">
            <a:spLocks noChangeArrowheads="1"/>
          </p:cNvSpPr>
          <p:nvPr/>
        </p:nvSpPr>
        <p:spPr bwMode="auto">
          <a:xfrm>
            <a:off x="0" y="5715000"/>
            <a:ext cx="24657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 –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66370" name="Rectangle 2"/>
          <p:cNvSpPr>
            <a:spLocks noChangeArrowheads="1"/>
          </p:cNvSpPr>
          <p:nvPr/>
        </p:nvSpPr>
        <p:spPr bwMode="auto">
          <a:xfrm>
            <a:off x="0" y="5105400"/>
            <a:ext cx="9144000" cy="17954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6371" name="Rectangle 3"/>
          <p:cNvSpPr>
            <a:spLocks noChangeArrowheads="1"/>
          </p:cNvSpPr>
          <p:nvPr/>
        </p:nvSpPr>
        <p:spPr bwMode="auto">
          <a:xfrm>
            <a:off x="0" y="4953000"/>
            <a:ext cx="91440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>
                <a:latin typeface="Libra BT" pitchFamily="66" charset="0"/>
              </a:rPr>
              <a:t>Explicar y Dejar que lleguen a sus propias conclusiones</a:t>
            </a:r>
          </a:p>
        </p:txBody>
      </p:sp>
      <p:sp>
        <p:nvSpPr>
          <p:cNvPr id="1466373" name="Text Box 5"/>
          <p:cNvSpPr txBox="1">
            <a:spLocks noChangeArrowheads="1"/>
          </p:cNvSpPr>
          <p:nvPr/>
        </p:nvSpPr>
        <p:spPr bwMode="auto">
          <a:xfrm>
            <a:off x="6667500" y="4876800"/>
            <a:ext cx="24657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 –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69444" name="Rectangle 4"/>
          <p:cNvSpPr>
            <a:spLocks noChangeArrowheads="1"/>
          </p:cNvSpPr>
          <p:nvPr/>
        </p:nvSpPr>
        <p:spPr bwMode="auto">
          <a:xfrm>
            <a:off x="0" y="0"/>
            <a:ext cx="46482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>
                <a:latin typeface="Libra BT" pitchFamily="66" charset="0"/>
              </a:rPr>
              <a:t>Usar profecías del a.t.,</a:t>
            </a:r>
            <a:br>
              <a:rPr lang="es-VE" sz="6000">
                <a:latin typeface="Libra BT" pitchFamily="66" charset="0"/>
              </a:rPr>
            </a:br>
            <a:r>
              <a:rPr lang="es-VE" sz="6000">
                <a:latin typeface="Libra BT" pitchFamily="66" charset="0"/>
              </a:rPr>
              <a:t>y usar la apologética</a:t>
            </a:r>
          </a:p>
        </p:txBody>
      </p:sp>
      <p:sp>
        <p:nvSpPr>
          <p:cNvPr id="1469445" name="Text Box 5"/>
          <p:cNvSpPr txBox="1">
            <a:spLocks noChangeArrowheads="1"/>
          </p:cNvSpPr>
          <p:nvPr/>
        </p:nvSpPr>
        <p:spPr bwMode="auto">
          <a:xfrm>
            <a:off x="6667500" y="6613525"/>
            <a:ext cx="24657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 –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70467" name="Rectangle 3"/>
          <p:cNvSpPr>
            <a:spLocks noChangeArrowheads="1"/>
          </p:cNvSpPr>
          <p:nvPr/>
        </p:nvSpPr>
        <p:spPr bwMode="auto">
          <a:xfrm>
            <a:off x="0" y="5105400"/>
            <a:ext cx="9144000" cy="17954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0468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5400">
                <a:latin typeface="Libra BT" pitchFamily="66" charset="0"/>
              </a:rPr>
              <a:t>Ofrecer cursos bíblicos</a:t>
            </a:r>
            <a:br>
              <a:rPr lang="es-VE" sz="5400">
                <a:latin typeface="Libra BT" pitchFamily="66" charset="0"/>
              </a:rPr>
            </a:br>
            <a:r>
              <a:rPr lang="es-VE" sz="5400">
                <a:latin typeface="Libra BT" pitchFamily="66" charset="0"/>
              </a:rPr>
              <a:t>por correspondencia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714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800600"/>
            <a:ext cx="9144000" cy="1981200"/>
          </a:xfrm>
          <a:effectLst/>
        </p:spPr>
        <p:txBody>
          <a:bodyPr/>
          <a:lstStyle/>
          <a:p>
            <a:r>
              <a:rPr lang="es-VE" sz="60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Conocer la cultura e idioma de la gente</a:t>
            </a:r>
            <a:endParaRPr lang="es-VE" sz="6000" i="1" dirty="0">
              <a:solidFill>
                <a:srgbClr val="FFFF00"/>
              </a:solidFill>
              <a:effectLst>
                <a:glow rad="139700">
                  <a:srgbClr val="000000"/>
                </a:glow>
              </a:effectLst>
              <a:latin typeface="Libra BT" pitchFamily="66" charset="0"/>
            </a:endParaRPr>
          </a:p>
        </p:txBody>
      </p:sp>
      <p:sp>
        <p:nvSpPr>
          <p:cNvPr id="1471493" name="Text Box 5"/>
          <p:cNvSpPr txBox="1">
            <a:spLocks noChangeArrowheads="1"/>
          </p:cNvSpPr>
          <p:nvPr/>
        </p:nvSpPr>
        <p:spPr bwMode="auto">
          <a:xfrm>
            <a:off x="7543800" y="6629400"/>
            <a:ext cx="16621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</a:t>
            </a:r>
            <a:r>
              <a:rPr lang="en-US" sz="1000" dirty="0" err="1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Dhirad</a:t>
            </a: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/ Wikimedia Commons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7251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5029200" cy="6781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s-VE" sz="6200">
                <a:solidFill>
                  <a:srgbClr val="FFFF00"/>
                </a:solidFill>
                <a:latin typeface="Libra BT" pitchFamily="66" charset="0"/>
              </a:rPr>
              <a:t>Conocer bien el </a:t>
            </a:r>
            <a:r>
              <a:rPr lang="es-VE" sz="6200" i="1">
                <a:solidFill>
                  <a:srgbClr val="FFFF00"/>
                </a:solidFill>
                <a:latin typeface="Libra BT" pitchFamily="66" charset="0"/>
              </a:rPr>
              <a:t>Corán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39748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 dirty="0"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Orar por y amar a ellos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73539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57263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3540" name="Rectangle 4"/>
          <p:cNvSpPr>
            <a:spLocks noChangeArrowheads="1"/>
          </p:cNvSpPr>
          <p:nvPr/>
        </p:nvSpPr>
        <p:spPr bwMode="auto">
          <a:xfrm>
            <a:off x="-228600" y="5867400"/>
            <a:ext cx="96012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VE" sz="6000">
                <a:latin typeface="Libra BT" pitchFamily="66" charset="0"/>
              </a:rPr>
              <a:t>Servir a los musulmanes</a:t>
            </a:r>
          </a:p>
        </p:txBody>
      </p:sp>
      <p:sp>
        <p:nvSpPr>
          <p:cNvPr id="1473543" name="Text Box 7"/>
          <p:cNvSpPr txBox="1">
            <a:spLocks noChangeArrowheads="1"/>
          </p:cNvSpPr>
          <p:nvPr/>
        </p:nvSpPr>
        <p:spPr bwMode="auto">
          <a:xfrm>
            <a:off x="6667500" y="5715000"/>
            <a:ext cx="24657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000" dirty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International Mission Board – </a:t>
            </a:r>
            <a:r>
              <a:rPr lang="en-US" sz="1000" dirty="0" err="1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Bautistas</a:t>
            </a:r>
            <a:r>
              <a:rPr lang="en-US" sz="1000" dirty="0" smtClean="0">
                <a:solidFill>
                  <a:schemeClr val="bg1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 del Sur</a:t>
            </a:r>
            <a:endParaRPr lang="en-US" sz="1000" dirty="0">
              <a:solidFill>
                <a:schemeClr val="bg1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16"/>
            <a:ext cx="9144000" cy="6837967"/>
          </a:xfrm>
          <a:prstGeom prst="rect">
            <a:avLst/>
          </a:prstGeom>
        </p:spPr>
      </p:pic>
      <p:sp>
        <p:nvSpPr>
          <p:cNvPr id="1474562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rgbClr val="000000">
              <a:alpha val="3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45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4800600"/>
            <a:ext cx="9144000" cy="1981200"/>
          </a:xfrm>
          <a:effectLst/>
        </p:spPr>
        <p:txBody>
          <a:bodyPr/>
          <a:lstStyle/>
          <a:p>
            <a:r>
              <a:rPr lang="es-VE" sz="6600" dirty="0">
                <a:solidFill>
                  <a:srgbClr val="FFFF00"/>
                </a:solidFill>
                <a:effectLst>
                  <a:glow rad="139700">
                    <a:srgbClr val="000000"/>
                  </a:glow>
                </a:effectLst>
                <a:latin typeface="Libra BT" pitchFamily="66" charset="0"/>
              </a:rPr>
              <a:t>Recordar que siempre habrá diferencias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838200"/>
            <a:ext cx="9144000" cy="545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Fotos y gráficos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procedencia y copyright según identificación individual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(los sin identificación vienen del dominio público)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endParaRPr lang="es-VE" sz="4800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Contenido general adaptado del texto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La presentación pertinente y persuasiva del evangelio: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i="1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el impacto del entorno religioso</a:t>
            </a: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endParaRPr lang="es-VE" sz="1000" i="1" dirty="0" smtClean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  <a:p>
            <a:pPr algn="ctr">
              <a:spcBef>
                <a:spcPct val="20000"/>
              </a:spcBef>
              <a:buFont typeface="Wingdings" pitchFamily="2" charset="2"/>
              <a:buNone/>
            </a:pPr>
            <a:r>
              <a:rPr lang="es-VE" sz="3400" dirty="0" smtClean="0">
                <a:solidFill>
                  <a:srgbClr val="FFFFFF"/>
                </a:solidFill>
                <a:effectLst>
                  <a:glow rad="139700">
                    <a:srgbClr val="000000"/>
                  </a:glow>
                </a:effectLst>
                <a:latin typeface="Arial Narrow" pitchFamily="34" charset="0"/>
              </a:rPr>
              <a:t>© 2010 William F. Ritchey</a:t>
            </a:r>
            <a:endParaRPr lang="es-VE" sz="3400" dirty="0">
              <a:solidFill>
                <a:srgbClr val="FFFFFF"/>
              </a:solidFill>
              <a:effectLst>
                <a:glow rad="139700">
                  <a:srgbClr val="000000"/>
                </a:glo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82" name="Rectangle 2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66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Blip>
            <a:blip xmlns:r="http://schemas.openxmlformats.org/officeDocument/2006/relationships" r:embed="rId1"/>
          </a:buBlip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9353</TotalTime>
  <Words>528</Words>
  <Application>Microsoft Office PowerPoint</Application>
  <PresentationFormat>On-screen Show (4:3)</PresentationFormat>
  <Paragraphs>102</Paragraphs>
  <Slides>76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1" baseType="lpstr">
      <vt:lpstr>Arial</vt:lpstr>
      <vt:lpstr>Libra BT</vt:lpstr>
      <vt:lpstr>Wingdings</vt:lpstr>
      <vt:lpstr>Arial Narrow</vt:lpstr>
      <vt:lpstr>Default Design</vt:lpstr>
      <vt:lpstr>Las prácticas fundamentales del islamismo</vt:lpstr>
      <vt:lpstr>Los cinco pilares del islamismo</vt:lpstr>
      <vt:lpstr>1. El testimonio o profesión de fe – shahaada</vt:lpstr>
      <vt:lpstr>Slide 4</vt:lpstr>
      <vt:lpstr>2. la oración – salaat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3. la limosna – zakaat</vt:lpstr>
      <vt:lpstr>4. el ayuno – sawm</vt:lpstr>
      <vt:lpstr>Slide 19</vt:lpstr>
      <vt:lpstr>Slide 20</vt:lpstr>
      <vt:lpstr>Calendario lunar</vt:lpstr>
      <vt:lpstr>Slide 22</vt:lpstr>
      <vt:lpstr>Slide 23</vt:lpstr>
      <vt:lpstr>Slide 24</vt:lpstr>
      <vt:lpstr>Slide 25</vt:lpstr>
      <vt:lpstr>5. la peregrinación – hajj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Otros objetos de peregrinación</vt:lpstr>
      <vt:lpstr>Slide 41</vt:lpstr>
      <vt:lpstr>Otras creencias del islamismo</vt:lpstr>
      <vt:lpstr>Ángeles, demonios y Satanás</vt:lpstr>
      <vt:lpstr>Un infierno de fuego eternal</vt:lpstr>
      <vt:lpstr>su concepto del paraíso es muy físico</vt:lpstr>
      <vt:lpstr>paraíso de dicha extrema</vt:lpstr>
      <vt:lpstr>Divisiones principales del islamismo</vt:lpstr>
      <vt:lpstr>Los sunnitas  90%</vt:lpstr>
      <vt:lpstr>Los chiitas  10%</vt:lpstr>
      <vt:lpstr>Los chiitas  10%</vt:lpstr>
      <vt:lpstr>Peregrinación a Karbala</vt:lpstr>
      <vt:lpstr>Los sufíes</vt:lpstr>
      <vt:lpstr>Algo más que simplemente una religión</vt:lpstr>
      <vt:lpstr>cómo evangelizar y hacer discípulos entre los musulmanes</vt:lpstr>
      <vt:lpstr>Slide 55</vt:lpstr>
      <vt:lpstr>Sus principales necesidades</vt:lpstr>
      <vt:lpstr>La biblia ofrece mucho más</vt:lpstr>
      <vt:lpstr>Slide 58</vt:lpstr>
      <vt:lpstr>Slide 59</vt:lpstr>
      <vt:lpstr>Enfoque positivo que hace hincapié en el amor</vt:lpstr>
      <vt:lpstr>Slide 61</vt:lpstr>
      <vt:lpstr>Slide 62</vt:lpstr>
      <vt:lpstr>Tiene que ver amor en nosotros</vt:lpstr>
      <vt:lpstr>Slide 64</vt:lpstr>
      <vt:lpstr>Slide 65</vt:lpstr>
      <vt:lpstr>Slide 66</vt:lpstr>
      <vt:lpstr>Slide 67</vt:lpstr>
      <vt:lpstr>Slide 68</vt:lpstr>
      <vt:lpstr>Slide 69</vt:lpstr>
      <vt:lpstr>Conocer la cultura e idioma de la gente</vt:lpstr>
      <vt:lpstr>Conocer bien el Corán</vt:lpstr>
      <vt:lpstr>Slide 72</vt:lpstr>
      <vt:lpstr>Slide 73</vt:lpstr>
      <vt:lpstr>Recordar que siempre habrá diferencias</vt:lpstr>
      <vt:lpstr>Slide 75</vt:lpstr>
      <vt:lpstr>Slide 76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07 Presentación visual - parte B (los musulmanes - sus prácticas y cómo evangelizarlos)</dc:title>
  <dc:creator>William Ritchey</dc:creator>
  <cp:lastModifiedBy>William Ritchey</cp:lastModifiedBy>
  <cp:revision>293</cp:revision>
  <dcterms:created xsi:type="dcterms:W3CDTF">2007-11-13T16:31:37Z</dcterms:created>
  <dcterms:modified xsi:type="dcterms:W3CDTF">2009-10-30T21:49:05Z</dcterms:modified>
</cp:coreProperties>
</file>