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478" r:id="rId2"/>
    <p:sldId id="1546" r:id="rId3"/>
    <p:sldId id="1479" r:id="rId4"/>
    <p:sldId id="1480" r:id="rId5"/>
    <p:sldId id="1481" r:id="rId6"/>
    <p:sldId id="1482" r:id="rId7"/>
    <p:sldId id="1483" r:id="rId8"/>
    <p:sldId id="1531" r:id="rId9"/>
    <p:sldId id="1532" r:id="rId10"/>
    <p:sldId id="1484" r:id="rId11"/>
    <p:sldId id="1485" r:id="rId12"/>
    <p:sldId id="1486" r:id="rId13"/>
    <p:sldId id="1533" r:id="rId14"/>
    <p:sldId id="1534" r:id="rId15"/>
    <p:sldId id="1535" r:id="rId16"/>
    <p:sldId id="1536" r:id="rId17"/>
    <p:sldId id="1487" r:id="rId18"/>
    <p:sldId id="1488" r:id="rId19"/>
    <p:sldId id="1489" r:id="rId20"/>
    <p:sldId id="1490" r:id="rId21"/>
    <p:sldId id="1537" r:id="rId22"/>
    <p:sldId id="1491" r:id="rId23"/>
    <p:sldId id="1552" r:id="rId24"/>
    <p:sldId id="1550" r:id="rId25"/>
    <p:sldId id="1551" r:id="rId26"/>
    <p:sldId id="1492" r:id="rId27"/>
    <p:sldId id="1493" r:id="rId28"/>
    <p:sldId id="1494" r:id="rId29"/>
    <p:sldId id="1495" r:id="rId30"/>
    <p:sldId id="1496" r:id="rId31"/>
    <p:sldId id="1497" r:id="rId32"/>
    <p:sldId id="1498" r:id="rId33"/>
    <p:sldId id="1499" r:id="rId34"/>
    <p:sldId id="1500" r:id="rId35"/>
    <p:sldId id="1501" r:id="rId36"/>
    <p:sldId id="1502" r:id="rId37"/>
    <p:sldId id="1503" r:id="rId38"/>
    <p:sldId id="1504" r:id="rId39"/>
    <p:sldId id="1505" r:id="rId40"/>
    <p:sldId id="1506" r:id="rId41"/>
    <p:sldId id="1507" r:id="rId42"/>
    <p:sldId id="1508" r:id="rId43"/>
    <p:sldId id="1509" r:id="rId44"/>
    <p:sldId id="1510" r:id="rId45"/>
    <p:sldId id="1511" r:id="rId46"/>
    <p:sldId id="1512" r:id="rId47"/>
    <p:sldId id="1513" r:id="rId48"/>
    <p:sldId id="1514" r:id="rId49"/>
    <p:sldId id="1515" r:id="rId50"/>
    <p:sldId id="1516" r:id="rId51"/>
    <p:sldId id="1517" r:id="rId52"/>
    <p:sldId id="1518" r:id="rId53"/>
    <p:sldId id="1519" r:id="rId54"/>
    <p:sldId id="1520" r:id="rId55"/>
    <p:sldId id="1521" r:id="rId56"/>
    <p:sldId id="1522" r:id="rId57"/>
    <p:sldId id="1523" r:id="rId58"/>
    <p:sldId id="1524" r:id="rId59"/>
    <p:sldId id="1525" r:id="rId60"/>
    <p:sldId id="1526" r:id="rId61"/>
    <p:sldId id="1527" r:id="rId62"/>
    <p:sldId id="1528" r:id="rId63"/>
    <p:sldId id="1547" r:id="rId64"/>
    <p:sldId id="1529" r:id="rId65"/>
    <p:sldId id="1530" r:id="rId66"/>
    <p:sldId id="1549" r:id="rId67"/>
    <p:sldId id="1451" r:id="rId68"/>
  </p:sldIdLst>
  <p:sldSz cx="9144000" cy="6858000" type="screen4x3"/>
  <p:notesSz cx="6858000" cy="9144000"/>
  <p:embeddedFontLst>
    <p:embeddedFont>
      <p:font typeface="Libra BT" pitchFamily="66" charset="0"/>
      <p:regular r:id="rId69"/>
    </p:embeddedFont>
    <p:embeddedFont>
      <p:font typeface="DF Calligraphic Ornaments LET" pitchFamily="2" charset="2"/>
      <p:regular r:id="rId70"/>
    </p:embeddedFont>
    <p:embeddedFont>
      <p:font typeface="Arial Narrow" pitchFamily="34" charset="0"/>
      <p:regular r:id="rId71"/>
      <p:bold r:id="rId72"/>
      <p:italic r:id="rId73"/>
      <p:boldItalic r:id="rId74"/>
    </p:embeddedFont>
    <p:embeddedFont>
      <p:font typeface="Swis721 BlkEx BT" pitchFamily="34" charset="0"/>
      <p:regular r:id="rId75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B347A-FEE3-408C-8AF8-2F8F73084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EB6E2-D91A-4DAD-9CCC-8B94474B1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D00A2-B950-488F-837E-EB23724181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DA871-BB62-4226-B8D7-25DD4F4522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F51C0-2493-46FD-AB06-051ED811D1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A83E9-D3D0-4136-97DC-6CE1B2F960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80759-D08B-4EED-9940-4390A1485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8069E-3498-4625-9586-A26B093EB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BFE06-5A5D-42D4-8B39-3346D1980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D812B-92E8-427B-9C82-472FB1D943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9B6D2-51BF-4820-BF5B-1EE6C6CCDC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F9C86B3A-C801-438B-AFEB-BD92AF58BDF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judíos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grupos, escritos, creencias, símbolos y ceremonias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298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55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42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6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10200" y="0"/>
            <a:ext cx="3733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La dificultad de estudiar el judaísmo</a:t>
            </a:r>
            <a:endParaRPr lang="es-VE" sz="4800" u="sng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76613" name="Text Box 5"/>
          <p:cNvSpPr txBox="1">
            <a:spLocks noChangeArrowheads="1"/>
          </p:cNvSpPr>
          <p:nvPr/>
        </p:nvSpPr>
        <p:spPr bwMode="auto">
          <a:xfrm>
            <a:off x="358140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6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10200" y="0"/>
            <a:ext cx="3733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Más un sistema legal de </a:t>
            </a:r>
            <a:r>
              <a:rPr lang="es-VE" sz="4800" u="sng" dirty="0" smtClean="0">
                <a:solidFill>
                  <a:srgbClr val="FFFF00"/>
                </a:solidFill>
                <a:latin typeface="Libra BT" pitchFamily="66" charset="0"/>
              </a:rPr>
              <a:t>prácticas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 que un sistema teológico de </a:t>
            </a:r>
            <a:r>
              <a:rPr lang="es-VE" sz="4800" u="sng" dirty="0" smtClean="0">
                <a:solidFill>
                  <a:srgbClr val="FFFF00"/>
                </a:solidFill>
                <a:latin typeface="Libra BT" pitchFamily="66" charset="0"/>
              </a:rPr>
              <a:t>creencias</a:t>
            </a:r>
            <a:endParaRPr lang="es-VE" sz="4800" u="sng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76613" name="Text Box 5"/>
          <p:cNvSpPr txBox="1">
            <a:spLocks noChangeArrowheads="1"/>
          </p:cNvSpPr>
          <p:nvPr/>
        </p:nvSpPr>
        <p:spPr bwMode="auto">
          <a:xfrm>
            <a:off x="358140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5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86400" y="0"/>
            <a:ext cx="3657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Es más fácil 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clasificar a los judíos </a:t>
            </a:r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según 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sus </a:t>
            </a:r>
            <a:r>
              <a:rPr lang="es-VE" sz="4800" u="sng" dirty="0" smtClean="0">
                <a:solidFill>
                  <a:srgbClr val="FFFF00"/>
                </a:solidFill>
                <a:latin typeface="Libra BT" pitchFamily="66" charset="0"/>
              </a:rPr>
              <a:t>prácticas</a:t>
            </a:r>
            <a:r>
              <a:rPr lang="es-VE" sz="4800" dirty="0" smtClean="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o </a:t>
            </a:r>
            <a:r>
              <a:rPr lang="es-VE" sz="4800" u="sng" dirty="0">
                <a:solidFill>
                  <a:srgbClr val="FFFF00"/>
                </a:solidFill>
                <a:latin typeface="Libra BT" pitchFamily="66" charset="0"/>
              </a:rPr>
              <a:t>ritos</a:t>
            </a:r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 que según sus creencias</a:t>
            </a:r>
          </a:p>
        </p:txBody>
      </p:sp>
      <p:sp>
        <p:nvSpPr>
          <p:cNvPr id="1475589" name="Text Box 5"/>
          <p:cNvSpPr txBox="1">
            <a:spLocks noChangeArrowheads="1"/>
          </p:cNvSpPr>
          <p:nvPr/>
        </p:nvSpPr>
        <p:spPr bwMode="auto">
          <a:xfrm>
            <a:off x="358140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Judíos ortodoxos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71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El Talmud</a:t>
            </a:r>
          </a:p>
        </p:txBody>
      </p:sp>
      <p:sp>
        <p:nvSpPr>
          <p:cNvPr id="1327112" name="Text Box 8"/>
          <p:cNvSpPr txBox="1">
            <a:spLocks noChangeArrowheads="1"/>
          </p:cNvSpPr>
          <p:nvPr/>
        </p:nvSpPr>
        <p:spPr bwMode="auto">
          <a:xfrm>
            <a:off x="6921500" y="5486400"/>
            <a:ext cx="176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latin typeface="Arial Narrow" pitchFamily="34" charset="0"/>
              </a:rPr>
              <a:t>Reuvenk</a:t>
            </a: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76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77637" name="Text Box 5"/>
          <p:cNvSpPr txBox="1">
            <a:spLocks noChangeArrowheads="1"/>
          </p:cNvSpPr>
          <p:nvPr/>
        </p:nvSpPr>
        <p:spPr bwMode="auto">
          <a:xfrm>
            <a:off x="7378700" y="6613525"/>
            <a:ext cx="183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Joe Mabel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8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7385050" y="6613525"/>
            <a:ext cx="183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Joe Mabel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8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7385050" y="6613525"/>
            <a:ext cx="183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Joe Mabel / Wikimedia Commons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91440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Hombres</a:t>
            </a:r>
            <a:endParaRPr lang="en-US" sz="6000" dirty="0"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8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7385050" y="6613525"/>
            <a:ext cx="183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Joe Mabel / Wikimedia Commons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91440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Hombres</a:t>
            </a:r>
            <a:endParaRPr lang="en-US" sz="6000" dirty="0"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Mujeres</a:t>
            </a:r>
            <a:endParaRPr lang="en-US" sz="6000" dirty="0"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79685" name="Text Box 5"/>
          <p:cNvSpPr txBox="1">
            <a:spLocks noChangeArrowheads="1"/>
          </p:cNvSpPr>
          <p:nvPr/>
        </p:nvSpPr>
        <p:spPr bwMode="auto">
          <a:xfrm>
            <a:off x="7239000" y="661352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Sagie Maoz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0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0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H="1">
            <a:off x="1752600" y="3276600"/>
            <a:ext cx="1828800" cy="6096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16200000" flipH="1">
            <a:off x="3009900" y="3390900"/>
            <a:ext cx="2819400" cy="6096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0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rot="5400000">
            <a:off x="3276600" y="2438400"/>
            <a:ext cx="1981200" cy="9144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4267200" y="3276600"/>
            <a:ext cx="2286000" cy="18288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0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rot="16200000" flipH="1">
            <a:off x="5943600" y="1905000"/>
            <a:ext cx="2590800" cy="9144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rot="16200000" flipH="1">
            <a:off x="685800" y="3581400"/>
            <a:ext cx="1828800" cy="6096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16200000" flipH="1">
            <a:off x="3886200" y="2971800"/>
            <a:ext cx="2057400" cy="685800"/>
          </a:xfrm>
          <a:prstGeom prst="straightConnector1">
            <a:avLst/>
          </a:prstGeom>
          <a:noFill/>
          <a:ln w="2286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0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sinagoga</a:t>
            </a:r>
          </a:p>
        </p:txBody>
      </p:sp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1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Judíos progresivos</a:t>
            </a:r>
          </a:p>
        </p:txBody>
      </p:sp>
      <p:sp>
        <p:nvSpPr>
          <p:cNvPr id="1481734" name="Text Box 6"/>
          <p:cNvSpPr txBox="1">
            <a:spLocks noChangeArrowheads="1"/>
          </p:cNvSpPr>
          <p:nvPr/>
        </p:nvSpPr>
        <p:spPr bwMode="auto">
          <a:xfrm>
            <a:off x="0" y="5486400"/>
            <a:ext cx="1893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Sam Felder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2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La sinagoga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37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000">
                <a:solidFill>
                  <a:srgbClr val="FFFF00"/>
                </a:solidFill>
                <a:latin typeface="Libra BT" pitchFamily="66" charset="0"/>
              </a:rPr>
              <a:t>Judíos conservadores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4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500">
                <a:solidFill>
                  <a:srgbClr val="FFFF00"/>
                </a:solidFill>
                <a:latin typeface="Libra BT" pitchFamily="66" charset="0"/>
              </a:rPr>
              <a:t>El Desarrollo de sus</a:t>
            </a:r>
            <a:br>
              <a:rPr lang="es-VE" sz="55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500">
                <a:solidFill>
                  <a:srgbClr val="FFFF00"/>
                </a:solidFill>
                <a:latin typeface="Libra BT" pitchFamily="66" charset="0"/>
              </a:rPr>
              <a:t>escritos importantes</a:t>
            </a:r>
          </a:p>
        </p:txBody>
      </p:sp>
      <p:sp>
        <p:nvSpPr>
          <p:cNvPr id="1484806" name="Text Box 6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4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  <a:t>la </a:t>
            </a:r>
            <a:r>
              <a:rPr lang="es-VE" sz="5500" dirty="0" err="1" smtClean="0">
                <a:solidFill>
                  <a:srgbClr val="FFFF00"/>
                </a:solidFill>
                <a:latin typeface="Libra BT" pitchFamily="66" charset="0"/>
              </a:rPr>
              <a:t>Torá</a:t>
            </a:r>
            <a: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  <a:t>[la tora]</a:t>
            </a:r>
            <a:b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 dirty="0" smtClean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66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  <a:t>la Ley de Moisés</a:t>
            </a:r>
            <a:br>
              <a:rPr lang="es-VE" sz="55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[los primeros cinco libros]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4806" name="Text Box 6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2228671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78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Los fariseos intentaron construir una “cerca” de leyes orales menores alrededor </a:t>
            </a:r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de la </a:t>
            </a:r>
            <a:r>
              <a:rPr lang="es-VE" sz="5000" dirty="0" err="1">
                <a:solidFill>
                  <a:srgbClr val="FFFF00"/>
                </a:solidFill>
                <a:latin typeface="Libra BT" pitchFamily="66" charset="0"/>
              </a:rPr>
              <a:t>torá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7877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1487878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78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Los fariseos intentaron construir una “cerca” de leyes orales menores alrededor </a:t>
            </a:r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de la </a:t>
            </a:r>
            <a:r>
              <a:rPr lang="es-VE" sz="5000" dirty="0" err="1">
                <a:solidFill>
                  <a:srgbClr val="FFFF00"/>
                </a:solidFill>
                <a:latin typeface="Libra BT" pitchFamily="66" charset="0"/>
              </a:rPr>
              <a:t>torá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7877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1487878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>
            <a:off x="2171700" y="800100"/>
            <a:ext cx="2819400" cy="16764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78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Los fariseos intentaron construir una “cerca” de leyes orales menores alrededor </a:t>
            </a:r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de la </a:t>
            </a:r>
            <a:r>
              <a:rPr lang="es-VE" sz="5000" dirty="0" err="1">
                <a:solidFill>
                  <a:srgbClr val="FFFF00"/>
                </a:solidFill>
                <a:latin typeface="Libra BT" pitchFamily="66" charset="0"/>
              </a:rPr>
              <a:t>torá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7877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1487878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10800000" flipV="1">
            <a:off x="2895600" y="228600"/>
            <a:ext cx="1524000" cy="12954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78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Los fariseos intentaron construir una “cerca” de leyes orales menores alrededor </a:t>
            </a:r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de la </a:t>
            </a:r>
            <a:r>
              <a:rPr lang="es-VE" sz="5000" dirty="0" err="1">
                <a:solidFill>
                  <a:srgbClr val="FFFF00"/>
                </a:solidFill>
                <a:latin typeface="Libra BT" pitchFamily="66" charset="0"/>
              </a:rPr>
              <a:t>torá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7877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1487878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>
            <a:off x="2171700" y="800100"/>
            <a:ext cx="2819400" cy="1676400"/>
          </a:xfrm>
          <a:prstGeom prst="straightConnector1">
            <a:avLst/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88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Estas leyes orales se compilaron en forma escrita en la </a:t>
            </a:r>
            <a:r>
              <a:rPr lang="es-VE" sz="5800" u="sng">
                <a:solidFill>
                  <a:srgbClr val="FFFF00"/>
                </a:solidFill>
                <a:latin typeface="Libra BT" pitchFamily="66" charset="0"/>
              </a:rPr>
              <a:t>Mishna</a:t>
            </a:r>
          </a:p>
        </p:txBody>
      </p:sp>
      <p:sp>
        <p:nvSpPr>
          <p:cNvPr id="1488901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Horsch, Willy / Wikimedia Commons</a:t>
            </a:r>
          </a:p>
        </p:txBody>
      </p:sp>
      <p:sp>
        <p:nvSpPr>
          <p:cNvPr id="1488902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899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4114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latin typeface="Libra BT" pitchFamily="66" charset="0"/>
              </a:rPr>
              <a:t>A través de los siglos, Se formuló la </a:t>
            </a:r>
            <a:r>
              <a:rPr lang="es-VE" sz="5800" u="sng" dirty="0" err="1" smtClean="0">
                <a:solidFill>
                  <a:srgbClr val="FFFF00"/>
                </a:solidFill>
                <a:latin typeface="Libra BT" pitchFamily="66" charset="0"/>
              </a:rPr>
              <a:t>guemará</a:t>
            </a:r>
            <a:r>
              <a:rPr lang="es-VE" sz="5800" dirty="0" smtClean="0">
                <a:solidFill>
                  <a:srgbClr val="FFFF00"/>
                </a:solidFill>
                <a:latin typeface="Libra BT" pitchFamily="66" charset="0"/>
              </a:rPr>
              <a:t> </a:t>
            </a:r>
            <a:br>
              <a:rPr lang="es-VE" sz="58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2000" dirty="0" smtClean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20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[comentario </a:t>
            </a: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sobre la </a:t>
            </a:r>
            <a:r>
              <a:rPr lang="es-VE" sz="5400" dirty="0" err="1" smtClean="0">
                <a:solidFill>
                  <a:srgbClr val="FFFF00"/>
                </a:solidFill>
                <a:latin typeface="Libra BT" pitchFamily="66" charset="0"/>
              </a:rPr>
              <a:t>mishna</a:t>
            </a:r>
            <a:r>
              <a:rPr lang="es-VE" sz="5400" dirty="0" smtClean="0">
                <a:solidFill>
                  <a:srgbClr val="FFFF00"/>
                </a:solidFill>
                <a:latin typeface="Libra BT" pitchFamily="66" charset="0"/>
              </a:rPr>
              <a:t>]</a:t>
            </a:r>
            <a:endParaRPr lang="es-VE" sz="54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89925" name="Text Box 5"/>
          <p:cNvSpPr txBox="1">
            <a:spLocks noChangeArrowheads="1"/>
          </p:cNvSpPr>
          <p:nvPr/>
        </p:nvSpPr>
        <p:spPr bwMode="auto">
          <a:xfrm>
            <a:off x="0" y="6613525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1489926" name="Rectangle 6"/>
          <p:cNvSpPr>
            <a:spLocks noChangeArrowheads="1"/>
          </p:cNvSpPr>
          <p:nvPr/>
        </p:nvSpPr>
        <p:spPr bwMode="auto">
          <a:xfrm>
            <a:off x="152400" y="1600200"/>
            <a:ext cx="4800600" cy="46482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09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latin typeface="Libra BT" pitchFamily="66" charset="0"/>
              </a:rPr>
              <a:t>El Talmud</a:t>
            </a:r>
          </a:p>
        </p:txBody>
      </p:sp>
      <p:sp>
        <p:nvSpPr>
          <p:cNvPr id="1490949" name="Text Box 5"/>
          <p:cNvSpPr txBox="1">
            <a:spLocks noChangeArrowheads="1"/>
          </p:cNvSpPr>
          <p:nvPr/>
        </p:nvSpPr>
        <p:spPr bwMode="auto">
          <a:xfrm>
            <a:off x="6921500" y="5486400"/>
            <a:ext cx="176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Reuvenk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1970" name="Rectangle 2"/>
          <p:cNvSpPr>
            <a:spLocks noChangeArrowheads="1"/>
          </p:cNvSpPr>
          <p:nvPr/>
        </p:nvSpPr>
        <p:spPr bwMode="auto">
          <a:xfrm>
            <a:off x="0" y="0"/>
            <a:ext cx="3733800" cy="6858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1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7338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Sus creencias generales</a:t>
            </a:r>
          </a:p>
        </p:txBody>
      </p:sp>
      <p:sp>
        <p:nvSpPr>
          <p:cNvPr id="1491974" name="Text Box 6"/>
          <p:cNvSpPr txBox="1">
            <a:spLocks noChangeArrowheads="1"/>
          </p:cNvSpPr>
          <p:nvPr/>
        </p:nvSpPr>
        <p:spPr bwMode="auto">
          <a:xfrm>
            <a:off x="729615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40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solo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4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045" name="Rectangle 5"/>
          <p:cNvSpPr>
            <a:spLocks noChangeArrowheads="1"/>
          </p:cNvSpPr>
          <p:nvPr/>
        </p:nvSpPr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Deuteronomio </a:t>
            </a:r>
            <a:r>
              <a:rPr lang="es-VE" sz="6600" dirty="0" smtClean="0">
                <a:latin typeface="Libra BT" pitchFamily="66" charset="0"/>
              </a:rPr>
              <a:t>6:4</a:t>
            </a:r>
            <a:endParaRPr lang="es-VE" sz="2400" dirty="0"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 bwMode="auto">
          <a:xfrm>
            <a:off x="-838200" y="838200"/>
            <a:ext cx="990600" cy="914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4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6576" y="6553200"/>
            <a:ext cx="4343400" cy="283464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4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495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144" y="6553200"/>
            <a:ext cx="4419600" cy="283464"/>
          </a:xfrm>
          <a:noFill/>
          <a:ln w="22225">
            <a:noFill/>
          </a:ln>
          <a:effectLst/>
        </p:spPr>
        <p:txBody>
          <a:bodyPr/>
          <a:lstStyle/>
          <a:p>
            <a:r>
              <a:rPr lang="es-VE" sz="1200" i="1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Biblia </a:t>
            </a:r>
            <a:r>
              <a:rPr lang="es-VE" sz="1200" i="1" dirty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Hebraica </a:t>
            </a:r>
            <a:r>
              <a:rPr lang="es-VE" sz="1200" i="1" dirty="0" err="1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Stuttgartensia</a:t>
            </a:r>
            <a:r>
              <a:rPr lang="es-VE" sz="1200" dirty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, © 1990 Deutsche </a:t>
            </a:r>
            <a:r>
              <a:rPr lang="es-VE" sz="1200" dirty="0" err="1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Bibelgesellschaft</a:t>
            </a:r>
            <a:r>
              <a:rPr lang="es-VE" sz="1200" dirty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es-VE" sz="1200" dirty="0" smtClean="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t>Stuttgart</a:t>
            </a:r>
            <a:endParaRPr lang="es-VE" sz="1200" dirty="0">
              <a:solidFill>
                <a:srgbClr val="000000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60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Pecado original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70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mesías</a:t>
            </a:r>
          </a:p>
        </p:txBody>
      </p:sp>
      <p:sp>
        <p:nvSpPr>
          <p:cNvPr id="1497095" name="Rectangle 7"/>
          <p:cNvSpPr>
            <a:spLocks noChangeArrowheads="1"/>
          </p:cNvSpPr>
          <p:nvPr/>
        </p:nvSpPr>
        <p:spPr bwMode="auto">
          <a:xfrm>
            <a:off x="7086600" y="5181600"/>
            <a:ext cx="2057400" cy="6096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7096" name="Text Box 8"/>
          <p:cNvSpPr txBox="1">
            <a:spLocks noChangeArrowheads="1"/>
          </p:cNvSpPr>
          <p:nvPr/>
        </p:nvSpPr>
        <p:spPr bwMode="auto">
          <a:xfrm>
            <a:off x="7151688" y="5410200"/>
            <a:ext cx="19923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Andrew Bossi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1189" name="Text Box 5"/>
          <p:cNvSpPr txBox="1">
            <a:spLocks noChangeArrowheads="1"/>
          </p:cNvSpPr>
          <p:nvPr/>
        </p:nvSpPr>
        <p:spPr bwMode="auto">
          <a:xfrm>
            <a:off x="7061200" y="6619875"/>
            <a:ext cx="215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© R Neil </a:t>
            </a:r>
            <a:r>
              <a:rPr lang="en-US" sz="1000" dirty="0" err="1">
                <a:solidFill>
                  <a:srgbClr val="FFFFFF"/>
                </a:solidFill>
                <a:latin typeface="Arial Narrow" pitchFamily="34" charset="0"/>
              </a:rPr>
              <a:t>Marshman</a:t>
            </a:r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 / Wikimedia Commons</a:t>
            </a:r>
          </a:p>
        </p:txBody>
      </p:sp>
      <p:sp>
        <p:nvSpPr>
          <p:cNvPr id="1501190" name="Rectangle 6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vida después de la muerte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22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Holocausto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3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Holocausto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42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038600"/>
            <a:ext cx="9144000" cy="2743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Sugerencia: ver el judaísmo no tanto como </a:t>
            </a:r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un sistema </a:t>
            </a:r>
            <a:r>
              <a:rPr lang="es-VE" sz="6000" u="sng" dirty="0">
                <a:solidFill>
                  <a:srgbClr val="FFFF00"/>
                </a:solidFill>
                <a:latin typeface="Libra BT" pitchFamily="66" charset="0"/>
              </a:rPr>
              <a:t>teológico</a:t>
            </a:r>
          </a:p>
        </p:txBody>
      </p:sp>
      <p:sp>
        <p:nvSpPr>
          <p:cNvPr id="1504261" name="Text Box 5"/>
          <p:cNvSpPr txBox="1">
            <a:spLocks noChangeArrowheads="1"/>
          </p:cNvSpPr>
          <p:nvPr/>
        </p:nvSpPr>
        <p:spPr bwMode="auto">
          <a:xfrm>
            <a:off x="5791200" y="3810000"/>
            <a:ext cx="176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Reuvenk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52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038600"/>
            <a:ext cx="9144000" cy="2743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latin typeface="Libra BT" pitchFamily="66" charset="0"/>
              </a:rPr>
              <a:t>Sino como un sistema </a:t>
            </a:r>
            <a:r>
              <a:rPr lang="es-VE" sz="5800" u="sng" dirty="0">
                <a:solidFill>
                  <a:srgbClr val="FFFF00"/>
                </a:solidFill>
                <a:latin typeface="Libra BT" pitchFamily="66" charset="0"/>
              </a:rPr>
              <a:t>legal</a:t>
            </a:r>
            <a:r>
              <a:rPr lang="es-VE" sz="5800" dirty="0">
                <a:solidFill>
                  <a:srgbClr val="FFFF00"/>
                </a:solidFill>
                <a:latin typeface="Libra BT" pitchFamily="66" charset="0"/>
              </a:rPr>
              <a:t>, con prácticas, costumbres y obligaciones</a:t>
            </a:r>
          </a:p>
        </p:txBody>
      </p:sp>
      <p:sp>
        <p:nvSpPr>
          <p:cNvPr id="1505287" name="Text Box 7"/>
          <p:cNvSpPr txBox="1">
            <a:spLocks noChangeArrowheads="1"/>
          </p:cNvSpPr>
          <p:nvPr/>
        </p:nvSpPr>
        <p:spPr bwMode="auto">
          <a:xfrm>
            <a:off x="4629150" y="39624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73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0" y="0"/>
            <a:ext cx="3124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latin typeface="Libra BT" pitchFamily="66" charset="0"/>
              </a:rPr>
              <a:t>La práctica del judaísmo</a:t>
            </a:r>
          </a:p>
        </p:txBody>
      </p:sp>
      <p:sp>
        <p:nvSpPr>
          <p:cNvPr id="1507334" name="Text Box 6"/>
          <p:cNvSpPr txBox="1">
            <a:spLocks noChangeArrowheads="1"/>
          </p:cNvSpPr>
          <p:nvPr/>
        </p:nvSpPr>
        <p:spPr bwMode="auto">
          <a:xfrm>
            <a:off x="419100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73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19800" y="0"/>
            <a:ext cx="3124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 dirty="0" smtClean="0">
                <a:solidFill>
                  <a:srgbClr val="FFFF00"/>
                </a:solidFill>
                <a:latin typeface="Libra BT" pitchFamily="66" charset="0"/>
              </a:rPr>
              <a:t>Símbolos </a:t>
            </a:r>
            <a:r>
              <a:rPr lang="es-VE" sz="5600" dirty="0" err="1" smtClean="0">
                <a:solidFill>
                  <a:srgbClr val="FFFF00"/>
                </a:solidFill>
                <a:latin typeface="Libra BT" pitchFamily="66" charset="0"/>
              </a:rPr>
              <a:t>impor</a:t>
            </a:r>
            <a:r>
              <a:rPr lang="es-VE" sz="5600" dirty="0" smtClean="0">
                <a:solidFill>
                  <a:srgbClr val="FFFF00"/>
                </a:solidFill>
                <a:latin typeface="Libra BT" pitchFamily="66" charset="0"/>
              </a:rPr>
              <a:t>-</a:t>
            </a:r>
            <a:br>
              <a:rPr lang="es-VE" sz="5600" dirty="0" smtClean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600" dirty="0" err="1" smtClean="0">
                <a:solidFill>
                  <a:srgbClr val="FFFF00"/>
                </a:solidFill>
                <a:latin typeface="Libra BT" pitchFamily="66" charset="0"/>
              </a:rPr>
              <a:t>tantes</a:t>
            </a:r>
            <a:endParaRPr lang="es-VE" sz="56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07334" name="Text Box 6"/>
          <p:cNvSpPr txBox="1">
            <a:spLocks noChangeArrowheads="1"/>
          </p:cNvSpPr>
          <p:nvPr/>
        </p:nvSpPr>
        <p:spPr bwMode="auto">
          <a:xfrm>
            <a:off x="4191000" y="6613525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93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mezuza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93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mezuza</a:t>
            </a:r>
          </a:p>
        </p:txBody>
      </p:sp>
      <p:sp>
        <p:nvSpPr>
          <p:cNvPr id="1509381" name="Text Box 5"/>
          <p:cNvSpPr txBox="1">
            <a:spLocks noChangeArrowheads="1"/>
          </p:cNvSpPr>
          <p:nvPr/>
        </p:nvSpPr>
        <p:spPr bwMode="auto">
          <a:xfrm>
            <a:off x="5905500" y="5562600"/>
            <a:ext cx="171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Tamara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04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mezuza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14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mezuza</a:t>
            </a:r>
          </a:p>
        </p:txBody>
      </p:sp>
      <p:sp>
        <p:nvSpPr>
          <p:cNvPr id="1511430" name="Text Box 6"/>
          <p:cNvSpPr txBox="1">
            <a:spLocks noChangeArrowheads="1"/>
          </p:cNvSpPr>
          <p:nvPr/>
        </p:nvSpPr>
        <p:spPr bwMode="auto">
          <a:xfrm>
            <a:off x="5410200" y="5562600"/>
            <a:ext cx="1711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Avi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Paz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2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 dirty="0" err="1" smtClean="0">
                <a:solidFill>
                  <a:srgbClr val="FFFF00"/>
                </a:solidFill>
                <a:latin typeface="Libra BT" pitchFamily="66" charset="0"/>
              </a:rPr>
              <a:t>tefilín</a:t>
            </a:r>
            <a:endParaRPr lang="es-VE" sz="65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3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 dirty="0" err="1" smtClean="0">
                <a:solidFill>
                  <a:srgbClr val="FFFF00"/>
                </a:solidFill>
                <a:latin typeface="Libra BT" pitchFamily="66" charset="0"/>
              </a:rPr>
              <a:t>tefilín</a:t>
            </a:r>
            <a:endParaRPr lang="es-VE" sz="65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13478" name="Text Box 6"/>
          <p:cNvSpPr txBox="1">
            <a:spLocks noChangeArrowheads="1"/>
          </p:cNvSpPr>
          <p:nvPr/>
        </p:nvSpPr>
        <p:spPr bwMode="auto">
          <a:xfrm>
            <a:off x="1676400" y="5334000"/>
            <a:ext cx="2027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Shmuel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Ribkin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3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 dirty="0" err="1" smtClean="0">
                <a:solidFill>
                  <a:srgbClr val="FFFF00"/>
                </a:solidFill>
                <a:latin typeface="Libra BT" pitchFamily="66" charset="0"/>
              </a:rPr>
              <a:t>tefilín</a:t>
            </a:r>
            <a:endParaRPr lang="es-VE" sz="65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13478" name="Text Box 6"/>
          <p:cNvSpPr txBox="1">
            <a:spLocks noChangeArrowheads="1"/>
          </p:cNvSpPr>
          <p:nvPr/>
        </p:nvSpPr>
        <p:spPr bwMode="auto">
          <a:xfrm>
            <a:off x="1676400" y="5334000"/>
            <a:ext cx="2027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Shmuel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Ribkin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13480" name="Oval 8"/>
          <p:cNvSpPr>
            <a:spLocks noChangeArrowheads="1"/>
          </p:cNvSpPr>
          <p:nvPr/>
        </p:nvSpPr>
        <p:spPr bwMode="auto">
          <a:xfrm>
            <a:off x="2743200" y="2705100"/>
            <a:ext cx="838200" cy="609600"/>
          </a:xfrm>
          <a:prstGeom prst="ellipse">
            <a:avLst/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>
              <a:buFont typeface="Wingdings" pitchFamily="2" charset="2"/>
              <a:buBlip>
                <a:blip r:embed="rId3"/>
              </a:buBlip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3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 dirty="0" err="1" smtClean="0">
                <a:solidFill>
                  <a:srgbClr val="FFFF00"/>
                </a:solidFill>
                <a:latin typeface="Libra BT" pitchFamily="66" charset="0"/>
              </a:rPr>
              <a:t>tefilín</a:t>
            </a:r>
            <a:endParaRPr lang="es-VE" sz="65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513478" name="Text Box 6"/>
          <p:cNvSpPr txBox="1">
            <a:spLocks noChangeArrowheads="1"/>
          </p:cNvSpPr>
          <p:nvPr/>
        </p:nvSpPr>
        <p:spPr bwMode="auto">
          <a:xfrm>
            <a:off x="1676400" y="5334000"/>
            <a:ext cx="2027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Shmuel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Ribkin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513479" name="Oval 7"/>
          <p:cNvSpPr>
            <a:spLocks noChangeArrowheads="1"/>
          </p:cNvSpPr>
          <p:nvPr/>
        </p:nvSpPr>
        <p:spPr bwMode="auto">
          <a:xfrm rot="-1258410">
            <a:off x="2743200" y="1143000"/>
            <a:ext cx="838200" cy="609600"/>
          </a:xfrm>
          <a:prstGeom prst="ellipse">
            <a:avLst/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>
              <a:buFont typeface="Wingdings" pitchFamily="2" charset="2"/>
              <a:buBlip>
                <a:blip r:embed="rId3"/>
              </a:buBlip>
            </a:pPr>
            <a:endParaRPr lang="en-US"/>
          </a:p>
        </p:txBody>
      </p:sp>
      <p:sp>
        <p:nvSpPr>
          <p:cNvPr id="1513480" name="Oval 8"/>
          <p:cNvSpPr>
            <a:spLocks noChangeArrowheads="1"/>
          </p:cNvSpPr>
          <p:nvPr/>
        </p:nvSpPr>
        <p:spPr bwMode="auto">
          <a:xfrm>
            <a:off x="2743200" y="2705100"/>
            <a:ext cx="838200" cy="609600"/>
          </a:xfrm>
          <a:prstGeom prst="ellipse">
            <a:avLst/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>
              <a:buFont typeface="Wingdings" pitchFamily="2" charset="2"/>
              <a:buBlip>
                <a:blip r:embed="rId3"/>
              </a:buBlip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4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 dirty="0" err="1" smtClean="0">
                <a:solidFill>
                  <a:srgbClr val="FFFF00"/>
                </a:solidFill>
                <a:latin typeface="Libra BT" pitchFamily="66" charset="0"/>
              </a:rPr>
              <a:t>Tefilín</a:t>
            </a:r>
            <a:endParaRPr lang="es-VE" sz="65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55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200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Talit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6550" name="Rectangle 6"/>
          <p:cNvSpPr>
            <a:spLocks noChangeArrowheads="1"/>
          </p:cNvSpPr>
          <p:nvPr/>
        </p:nvSpPr>
        <p:spPr bwMode="auto">
          <a:xfrm>
            <a:off x="0" y="0"/>
            <a:ext cx="3200400" cy="68580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200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Talit</a:t>
            </a:r>
          </a:p>
        </p:txBody>
      </p:sp>
      <p:sp>
        <p:nvSpPr>
          <p:cNvPr id="1516547" name="Text Box 3"/>
          <p:cNvSpPr txBox="1">
            <a:spLocks noChangeArrowheads="1"/>
          </p:cNvSpPr>
          <p:nvPr/>
        </p:nvSpPr>
        <p:spPr bwMode="auto">
          <a:xfrm>
            <a:off x="7391400" y="5470525"/>
            <a:ext cx="1766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TShilo12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75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096000"/>
            <a:ext cx="9144000" cy="685800"/>
          </a:xfrm>
          <a:effectLst/>
        </p:spPr>
        <p:txBody>
          <a:bodyPr/>
          <a:lstStyle/>
          <a:p>
            <a:r>
              <a:rPr lang="es-VE" sz="65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Talit</a:t>
            </a:r>
            <a:endParaRPr lang="es-VE" sz="65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17573" name="Text Box 5"/>
          <p:cNvSpPr txBox="1">
            <a:spLocks noChangeArrowheads="1"/>
          </p:cNvSpPr>
          <p:nvPr/>
        </p:nvSpPr>
        <p:spPr bwMode="auto">
          <a:xfrm>
            <a:off x="7321550" y="6613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Daniel575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8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kippa</a:t>
            </a:r>
            <a:endParaRPr lang="es-VE" sz="65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18597" name="Text Box 5"/>
          <p:cNvSpPr txBox="1">
            <a:spLocks noChangeArrowheads="1"/>
          </p:cNvSpPr>
          <p:nvPr/>
        </p:nvSpPr>
        <p:spPr bwMode="auto">
          <a:xfrm>
            <a:off x="7294563" y="6613525"/>
            <a:ext cx="18494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H.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Pellikka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196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kippa</a:t>
            </a:r>
            <a:endParaRPr lang="es-VE" sz="65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19621" name="Text Box 5"/>
          <p:cNvSpPr txBox="1">
            <a:spLocks noChangeArrowheads="1"/>
          </p:cNvSpPr>
          <p:nvPr/>
        </p:nvSpPr>
        <p:spPr bwMode="auto">
          <a:xfrm>
            <a:off x="7239000" y="661352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Sagie Maoz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0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kippa</a:t>
            </a:r>
          </a:p>
        </p:txBody>
      </p:sp>
      <p:sp>
        <p:nvSpPr>
          <p:cNvPr id="1520645" name="Text Box 5"/>
          <p:cNvSpPr txBox="1">
            <a:spLocks noChangeArrowheads="1"/>
          </p:cNvSpPr>
          <p:nvPr/>
        </p:nvSpPr>
        <p:spPr bwMode="auto">
          <a:xfrm>
            <a:off x="1676400" y="5181600"/>
            <a:ext cx="1789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Chesdovi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1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>
                <a:solidFill>
                  <a:srgbClr val="FFFF00"/>
                </a:solidFill>
                <a:latin typeface="Libra BT" pitchFamily="66" charset="0"/>
              </a:rPr>
              <a:t>Ceremonias importantes</a:t>
            </a:r>
          </a:p>
        </p:txBody>
      </p:sp>
      <p:sp>
        <p:nvSpPr>
          <p:cNvPr id="1521669" name="Text Box 5"/>
          <p:cNvSpPr txBox="1">
            <a:spLocks noChangeArrowheads="1"/>
          </p:cNvSpPr>
          <p:nvPr/>
        </p:nvSpPr>
        <p:spPr bwMode="auto">
          <a:xfrm>
            <a:off x="5257800" y="5486400"/>
            <a:ext cx="1847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Gila Brand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26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circuncisión</a:t>
            </a:r>
          </a:p>
        </p:txBody>
      </p:sp>
      <p:sp>
        <p:nvSpPr>
          <p:cNvPr id="1522693" name="Text Box 5"/>
          <p:cNvSpPr txBox="1">
            <a:spLocks noChangeArrowheads="1"/>
          </p:cNvSpPr>
          <p:nvPr/>
        </p:nvSpPr>
        <p:spPr bwMode="auto">
          <a:xfrm>
            <a:off x="1371600" y="5562600"/>
            <a:ext cx="1789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Chesdovi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37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Bar </a:t>
            </a:r>
            <a:r>
              <a:rPr lang="es-VE" sz="65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mitsvá</a:t>
            </a:r>
            <a:endParaRPr lang="es-VE" sz="65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23717" name="Text Box 5"/>
          <p:cNvSpPr txBox="1">
            <a:spLocks noChangeArrowheads="1"/>
          </p:cNvSpPr>
          <p:nvPr/>
        </p:nvSpPr>
        <p:spPr bwMode="auto">
          <a:xfrm>
            <a:off x="7407275" y="6613525"/>
            <a:ext cx="173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Bantosh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47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Bar </a:t>
            </a:r>
            <a:r>
              <a:rPr lang="es-VE" sz="65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mitsvá</a:t>
            </a:r>
            <a:endParaRPr lang="es-VE" sz="65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524741" name="Text Box 5"/>
          <p:cNvSpPr txBox="1">
            <a:spLocks noChangeArrowheads="1"/>
          </p:cNvSpPr>
          <p:nvPr/>
        </p:nvSpPr>
        <p:spPr bwMode="auto">
          <a:xfrm>
            <a:off x="7239000" y="661352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Sagie Maoz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5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500">
                <a:solidFill>
                  <a:srgbClr val="FFFF00"/>
                </a:solidFill>
                <a:latin typeface="Libra BT" pitchFamily="66" charset="0"/>
              </a:rPr>
              <a:t>Las bodas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6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bodas</a:t>
            </a:r>
          </a:p>
        </p:txBody>
      </p:sp>
      <p:sp>
        <p:nvSpPr>
          <p:cNvPr id="1526791" name="Text Box 7"/>
          <p:cNvSpPr txBox="1">
            <a:spLocks noChangeArrowheads="1"/>
          </p:cNvSpPr>
          <p:nvPr/>
        </p:nvSpPr>
        <p:spPr bwMode="auto">
          <a:xfrm>
            <a:off x="7331075" y="6613525"/>
            <a:ext cx="181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Gryffindor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6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bodas</a:t>
            </a:r>
          </a:p>
        </p:txBody>
      </p:sp>
      <p:sp>
        <p:nvSpPr>
          <p:cNvPr id="1526791" name="Text Box 7"/>
          <p:cNvSpPr txBox="1">
            <a:spLocks noChangeArrowheads="1"/>
          </p:cNvSpPr>
          <p:nvPr/>
        </p:nvSpPr>
        <p:spPr bwMode="auto">
          <a:xfrm>
            <a:off x="7331075" y="6613525"/>
            <a:ext cx="1812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Gryffindor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78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Luto</a:t>
            </a:r>
          </a:p>
        </p:txBody>
      </p:sp>
      <p:sp>
        <p:nvSpPr>
          <p:cNvPr id="1527813" name="Text Box 5"/>
          <p:cNvSpPr txBox="1">
            <a:spLocks noChangeArrowheads="1"/>
          </p:cNvSpPr>
          <p:nvPr/>
        </p:nvSpPr>
        <p:spPr bwMode="auto">
          <a:xfrm>
            <a:off x="6172200" y="6613525"/>
            <a:ext cx="2235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Gabriele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Bartolucci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288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5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Luto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9248</TotalTime>
  <Words>579</Words>
  <Application>Microsoft Office PowerPoint</Application>
  <PresentationFormat>On-screen Show (4:3)</PresentationFormat>
  <Paragraphs>128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Libra BT</vt:lpstr>
      <vt:lpstr>Wingdings</vt:lpstr>
      <vt:lpstr>DF Calligraphic Ornaments LET</vt:lpstr>
      <vt:lpstr>Arial Narrow</vt:lpstr>
      <vt:lpstr>Swis721 BlkEx BT</vt:lpstr>
      <vt:lpstr>Default Design</vt:lpstr>
      <vt:lpstr>Los judíos   sus grupos, escritos, creencias, símbolos y ceremonias</vt:lpstr>
      <vt:lpstr>La dificultad de estudiar el judaísmo</vt:lpstr>
      <vt:lpstr>Más un sistema legal de prácticas que un sistema teológico de creencias</vt:lpstr>
      <vt:lpstr>Es más fácil clasificar a los judíos según sus prácticas o ritos que según sus creencias</vt:lpstr>
      <vt:lpstr>Judíos ortodoxos</vt:lpstr>
      <vt:lpstr>El Talmud</vt:lpstr>
      <vt:lpstr>La sinagoga</vt:lpstr>
      <vt:lpstr>La sinagoga</vt:lpstr>
      <vt:lpstr>La sinagoga</vt:lpstr>
      <vt:lpstr>La sinagoga</vt:lpstr>
      <vt:lpstr>La sinagoga</vt:lpstr>
      <vt:lpstr>La sinagoga</vt:lpstr>
      <vt:lpstr>La sinagoga</vt:lpstr>
      <vt:lpstr>La sinagoga</vt:lpstr>
      <vt:lpstr>La sinagoga</vt:lpstr>
      <vt:lpstr>La sinagoga</vt:lpstr>
      <vt:lpstr>Judíos progresivos</vt:lpstr>
      <vt:lpstr>La sinagoga</vt:lpstr>
      <vt:lpstr>Judíos conservadores</vt:lpstr>
      <vt:lpstr>El Desarrollo de sus escritos importantes</vt:lpstr>
      <vt:lpstr>la Torá [la tora]  la Ley de Moisés [los primeros cinco libros]</vt:lpstr>
      <vt:lpstr>Los fariseos intentaron construir una “cerca” de leyes orales menores alrededor de la torá</vt:lpstr>
      <vt:lpstr>Los fariseos intentaron construir una “cerca” de leyes orales menores alrededor de la torá</vt:lpstr>
      <vt:lpstr>Los fariseos intentaron construir una “cerca” de leyes orales menores alrededor de la torá</vt:lpstr>
      <vt:lpstr>Los fariseos intentaron construir una “cerca” de leyes orales menores alrededor de la torá</vt:lpstr>
      <vt:lpstr>Estas leyes orales se compilaron en forma escrita en la Mishna</vt:lpstr>
      <vt:lpstr>A través de los siglos, Se formuló la guemará   [comentario sobre la mishna]</vt:lpstr>
      <vt:lpstr>El Talmud</vt:lpstr>
      <vt:lpstr>Sus creencias generales</vt:lpstr>
      <vt:lpstr>Un solo Dios</vt:lpstr>
      <vt:lpstr>Slide 31</vt:lpstr>
      <vt:lpstr>Biblia Hebraica Stuttgartensia, © 1990 Deutsche Bibelgesellschaft Stuttgart</vt:lpstr>
      <vt:lpstr>Pecado original</vt:lpstr>
      <vt:lpstr>El mesías</vt:lpstr>
      <vt:lpstr>Slide 35</vt:lpstr>
      <vt:lpstr>El Holocausto</vt:lpstr>
      <vt:lpstr>El Holocausto</vt:lpstr>
      <vt:lpstr>Sugerencia: ver el judaísmo no tanto como un sistema teológico</vt:lpstr>
      <vt:lpstr>Sino como un sistema legal, con prácticas, costumbres y obligaciones</vt:lpstr>
      <vt:lpstr>La práctica del judaísmo</vt:lpstr>
      <vt:lpstr>Símbolos impor- tantes</vt:lpstr>
      <vt:lpstr>mezuza</vt:lpstr>
      <vt:lpstr>mezuza</vt:lpstr>
      <vt:lpstr>mezuza</vt:lpstr>
      <vt:lpstr>mezuza</vt:lpstr>
      <vt:lpstr>tefilín</vt:lpstr>
      <vt:lpstr>tefilín</vt:lpstr>
      <vt:lpstr>tefilín</vt:lpstr>
      <vt:lpstr>tefilín</vt:lpstr>
      <vt:lpstr>Tefilín</vt:lpstr>
      <vt:lpstr>Talit</vt:lpstr>
      <vt:lpstr>Talit</vt:lpstr>
      <vt:lpstr>Talit</vt:lpstr>
      <vt:lpstr>kippa</vt:lpstr>
      <vt:lpstr>kippa</vt:lpstr>
      <vt:lpstr>kippa</vt:lpstr>
      <vt:lpstr>Ceremonias importantes</vt:lpstr>
      <vt:lpstr>circuncisión</vt:lpstr>
      <vt:lpstr>Bar mitsvá</vt:lpstr>
      <vt:lpstr>Bar mitsvá</vt:lpstr>
      <vt:lpstr>Las bodas</vt:lpstr>
      <vt:lpstr>Las bodas</vt:lpstr>
      <vt:lpstr>Las bodas</vt:lpstr>
      <vt:lpstr>Luto</vt:lpstr>
      <vt:lpstr>Luto</vt:lpstr>
      <vt:lpstr>Slide 66</vt:lpstr>
      <vt:lpstr>Slide 67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 Presentación visual - parte A (los judíos - sus creencias, símbolos y ceremonias)</dc:title>
  <dc:creator>William Ritchey</dc:creator>
  <cp:lastModifiedBy>William Ritchey</cp:lastModifiedBy>
  <cp:revision>294</cp:revision>
  <dcterms:created xsi:type="dcterms:W3CDTF">2007-11-13T16:31:37Z</dcterms:created>
  <dcterms:modified xsi:type="dcterms:W3CDTF">2009-10-30T23:19:03Z</dcterms:modified>
</cp:coreProperties>
</file>