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6"/>
  </p:notesMasterIdLst>
  <p:sldIdLst>
    <p:sldId id="1577" r:id="rId2"/>
    <p:sldId id="1520" r:id="rId3"/>
    <p:sldId id="1521" r:id="rId4"/>
    <p:sldId id="1522" r:id="rId5"/>
    <p:sldId id="1523" r:id="rId6"/>
    <p:sldId id="1525" r:id="rId7"/>
    <p:sldId id="1524" r:id="rId8"/>
    <p:sldId id="1526" r:id="rId9"/>
    <p:sldId id="1527" r:id="rId10"/>
    <p:sldId id="1528" r:id="rId11"/>
    <p:sldId id="1529" r:id="rId12"/>
    <p:sldId id="1530" r:id="rId13"/>
    <p:sldId id="1531" r:id="rId14"/>
    <p:sldId id="1532" r:id="rId15"/>
    <p:sldId id="1533" r:id="rId16"/>
    <p:sldId id="1534" r:id="rId17"/>
    <p:sldId id="1535" r:id="rId18"/>
    <p:sldId id="1536" r:id="rId19"/>
    <p:sldId id="1537" r:id="rId20"/>
    <p:sldId id="1539" r:id="rId21"/>
    <p:sldId id="1687" r:id="rId22"/>
    <p:sldId id="1688" r:id="rId23"/>
    <p:sldId id="1689" r:id="rId24"/>
    <p:sldId id="1690" r:id="rId25"/>
    <p:sldId id="1538" r:id="rId26"/>
    <p:sldId id="1710" r:id="rId27"/>
    <p:sldId id="1540" r:id="rId28"/>
    <p:sldId id="1541" r:id="rId29"/>
    <p:sldId id="1542" r:id="rId30"/>
    <p:sldId id="1543" r:id="rId31"/>
    <p:sldId id="1544" r:id="rId32"/>
    <p:sldId id="1545" r:id="rId33"/>
    <p:sldId id="1691" r:id="rId34"/>
    <p:sldId id="1693" r:id="rId35"/>
    <p:sldId id="1711" r:id="rId36"/>
    <p:sldId id="1694" r:id="rId37"/>
    <p:sldId id="1695" r:id="rId38"/>
    <p:sldId id="1696" r:id="rId39"/>
    <p:sldId id="1692" r:id="rId40"/>
    <p:sldId id="1697" r:id="rId41"/>
    <p:sldId id="1698" r:id="rId42"/>
    <p:sldId id="1699" r:id="rId43"/>
    <p:sldId id="1546" r:id="rId44"/>
    <p:sldId id="1547" r:id="rId45"/>
    <p:sldId id="1700" r:id="rId46"/>
    <p:sldId id="1548" r:id="rId47"/>
    <p:sldId id="1549" r:id="rId48"/>
    <p:sldId id="1550" r:id="rId49"/>
    <p:sldId id="1576" r:id="rId50"/>
    <p:sldId id="1552" r:id="rId51"/>
    <p:sldId id="1553" r:id="rId52"/>
    <p:sldId id="1554" r:id="rId53"/>
    <p:sldId id="1555" r:id="rId54"/>
    <p:sldId id="1556" r:id="rId55"/>
    <p:sldId id="1701" r:id="rId56"/>
    <p:sldId id="1430" r:id="rId57"/>
    <p:sldId id="1431" r:id="rId58"/>
    <p:sldId id="1557" r:id="rId59"/>
    <p:sldId id="1436" r:id="rId60"/>
    <p:sldId id="1558" r:id="rId61"/>
    <p:sldId id="1559" r:id="rId62"/>
    <p:sldId id="1560" r:id="rId63"/>
    <p:sldId id="1561" r:id="rId64"/>
    <p:sldId id="1562" r:id="rId65"/>
    <p:sldId id="1563" r:id="rId66"/>
    <p:sldId id="1564" r:id="rId67"/>
    <p:sldId id="1565" r:id="rId68"/>
    <p:sldId id="1566" r:id="rId69"/>
    <p:sldId id="1567" r:id="rId70"/>
    <p:sldId id="1568" r:id="rId71"/>
    <p:sldId id="1569" r:id="rId72"/>
    <p:sldId id="1570" r:id="rId73"/>
    <p:sldId id="1709" r:id="rId74"/>
    <p:sldId id="1451" r:id="rId75"/>
  </p:sldIdLst>
  <p:sldSz cx="9144000" cy="6858000" type="screen4x3"/>
  <p:notesSz cx="6858000" cy="9144000"/>
  <p:embeddedFontLst>
    <p:embeddedFont>
      <p:font typeface="Libra BT" pitchFamily="66" charset="0"/>
      <p:regular r:id="rId77"/>
    </p:embeddedFont>
    <p:embeddedFont>
      <p:font typeface="DF Calligraphic Ornaments LET" pitchFamily="2" charset="2"/>
      <p:regular r:id="rId78"/>
    </p:embeddedFont>
    <p:embeddedFont>
      <p:font typeface="Arial Narrow" pitchFamily="34" charset="0"/>
      <p:regular r:id="rId79"/>
      <p:bold r:id="rId80"/>
      <p:italic r:id="rId81"/>
      <p:boldItalic r:id="rId82"/>
    </p:embeddedFont>
    <p:embeddedFont>
      <p:font typeface="CentSchbook BT" pitchFamily="18" charset="0"/>
      <p:regular r:id="rId83"/>
      <p:bold r:id="rId84"/>
      <p:italic r:id="rId85"/>
      <p:boldItalic r:id="rId86"/>
    </p:embeddedFont>
    <p:embeddedFont>
      <p:font typeface="Swis721 LtCn BT" pitchFamily="34" charset="0"/>
      <p:regular r:id="rId87"/>
      <p:italic r:id="rId88"/>
    </p:embeddedFont>
    <p:embeddedFont>
      <p:font typeface="Calibri" pitchFamily="34" charset="0"/>
      <p:regular r:id="rId89"/>
      <p:bold r:id="rId90"/>
      <p:italic r:id="rId91"/>
      <p:boldItalic r:id="rId92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3399"/>
    <a:srgbClr val="00FF00"/>
    <a:srgbClr val="CC3399"/>
    <a:srgbClr val="CC9900"/>
    <a:srgbClr val="CC3300"/>
    <a:srgbClr val="66FFFF"/>
    <a:srgbClr val="5F5F5F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47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09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20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84" Type="http://schemas.openxmlformats.org/officeDocument/2006/relationships/font" Target="fonts/font8.fntdata"/><Relationship Id="rId89" Type="http://schemas.openxmlformats.org/officeDocument/2006/relationships/font" Target="fonts/font13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font" Target="fonts/font3.fntdata"/><Relationship Id="rId87" Type="http://schemas.openxmlformats.org/officeDocument/2006/relationships/font" Target="fonts/font11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6.fntdata"/><Relationship Id="rId90" Type="http://schemas.openxmlformats.org/officeDocument/2006/relationships/font" Target="fonts/font14.fntdata"/><Relationship Id="rId95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4.fntdata"/><Relationship Id="rId85" Type="http://schemas.openxmlformats.org/officeDocument/2006/relationships/font" Target="fonts/font9.fntdata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7.fntdata"/><Relationship Id="rId88" Type="http://schemas.openxmlformats.org/officeDocument/2006/relationships/font" Target="fonts/font12.fntdata"/><Relationship Id="rId91" Type="http://schemas.openxmlformats.org/officeDocument/2006/relationships/font" Target="fonts/font15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font" Target="fonts/font10.fntdata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7673D-73E1-423C-9018-0AD7E153EBAE}" type="datetimeFigureOut">
              <a:rPr lang="en-US" smtClean="0"/>
              <a:pPr/>
              <a:t>10/31/2009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04562-4FC8-4A7E-B948-6E59C01C73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0219A-641C-4635-9556-232E922C54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CEBC66-8E77-47BF-B96C-4418AEB9CF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A4680F-CB7A-4F7A-8015-5ED908D7CA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71FA8D-BDC6-4208-9775-ECCC30B001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AD9577-396A-418C-BE64-F2CBBB7812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4DC6DA-2102-46E0-8DB6-559DFA53C1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4C35B6-B7F8-4547-83F4-80D14E7AA6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698B0-6FD0-4BE0-B3A8-A35E26A4EC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D9BA6D-7C49-405B-9B0A-BF8F24B6CF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C2E979-A572-40E9-9BCB-9F2BA95B4F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5420E7-FC06-4DB4-972C-4197DD686F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25DDBF50-C495-4819-A084-9A14EC4BE36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1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130425"/>
            <a:ext cx="9144000" cy="1470025"/>
          </a:xfrm>
          <a:effectLst/>
        </p:spPr>
        <p:txBody>
          <a:bodyPr/>
          <a:lstStyle/>
          <a:p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judíos 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sus prácticas importantes, y cómo evangelizarlos</a:t>
            </a:r>
            <a:endParaRPr lang="es-VE" sz="6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62987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56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5428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7200" kern="0" dirty="0" smtClean="0">
                <a:effectLst>
                  <a:glow rad="139700">
                    <a:srgbClr val="000000"/>
                  </a:glow>
                </a:effectLst>
                <a:latin typeface="DF Calligraphic Ornaments LET"/>
                <a:ea typeface="+mj-ea"/>
                <a:cs typeface="+mj-cs"/>
              </a:rPr>
              <a:t>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29858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98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prácticas importantes</a:t>
            </a:r>
          </a:p>
        </p:txBody>
      </p:sp>
      <p:sp>
        <p:nvSpPr>
          <p:cNvPr id="1529861" name="Text Box 5"/>
          <p:cNvSpPr txBox="1">
            <a:spLocks noChangeArrowheads="1"/>
          </p:cNvSpPr>
          <p:nvPr/>
        </p:nvSpPr>
        <p:spPr bwMode="auto">
          <a:xfrm>
            <a:off x="5257800" y="5431536"/>
            <a:ext cx="1847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Gila Brand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308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 dirty="0">
                <a:solidFill>
                  <a:srgbClr val="FFFF00"/>
                </a:solidFill>
                <a:latin typeface="Libra BT" pitchFamily="66" charset="0"/>
              </a:rPr>
              <a:t>Calendario lunar</a:t>
            </a:r>
          </a:p>
        </p:txBody>
      </p:sp>
      <p:sp>
        <p:nvSpPr>
          <p:cNvPr id="1530885" name="Text Box 5"/>
          <p:cNvSpPr txBox="1">
            <a:spLocks noChangeArrowheads="1"/>
          </p:cNvSpPr>
          <p:nvPr/>
        </p:nvSpPr>
        <p:spPr bwMode="auto">
          <a:xfrm>
            <a:off x="5257800" y="5486400"/>
            <a:ext cx="18811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Luc Viatour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319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1143000"/>
          </a:xfrm>
          <a:effectLst/>
        </p:spPr>
        <p:txBody>
          <a:bodyPr/>
          <a:lstStyle/>
          <a:p>
            <a:r>
              <a:rPr lang="es-VE" sz="63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shabát</a:t>
            </a:r>
            <a:endParaRPr lang="es-VE" sz="63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1531909" name="Text Box 5"/>
          <p:cNvSpPr txBox="1">
            <a:spLocks noChangeArrowheads="1"/>
          </p:cNvSpPr>
          <p:nvPr/>
        </p:nvSpPr>
        <p:spPr bwMode="auto">
          <a:xfrm>
            <a:off x="7302500" y="6613525"/>
            <a:ext cx="1841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latin typeface="Arial Narrow" pitchFamily="34" charset="0"/>
              </a:rPr>
              <a:t>RonAlmog</a:t>
            </a:r>
            <a:r>
              <a:rPr lang="en-US" sz="1000" dirty="0">
                <a:solidFill>
                  <a:schemeClr val="bg1"/>
                </a:solidFill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329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1143000"/>
          </a:xfrm>
          <a:effectLst/>
        </p:spPr>
        <p:txBody>
          <a:bodyPr/>
          <a:lstStyle/>
          <a:p>
            <a:r>
              <a:rPr lang="es-VE" sz="63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shabát</a:t>
            </a:r>
            <a:endParaRPr lang="es-VE" sz="63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1532933" name="Text Box 5"/>
          <p:cNvSpPr txBox="1">
            <a:spLocks noChangeArrowheads="1"/>
          </p:cNvSpPr>
          <p:nvPr/>
        </p:nvSpPr>
        <p:spPr bwMode="auto">
          <a:xfrm>
            <a:off x="0" y="5715000"/>
            <a:ext cx="173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Yoninah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349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 dirty="0" err="1">
                <a:solidFill>
                  <a:srgbClr val="FFFF00"/>
                </a:solidFill>
                <a:latin typeface="Libra BT" pitchFamily="66" charset="0"/>
              </a:rPr>
              <a:t>shabát</a:t>
            </a:r>
            <a:endParaRPr lang="es-VE" sz="63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534983" name="Text Box 7"/>
          <p:cNvSpPr txBox="1">
            <a:spLocks noChangeArrowheads="1"/>
          </p:cNvSpPr>
          <p:nvPr/>
        </p:nvSpPr>
        <p:spPr bwMode="auto">
          <a:xfrm>
            <a:off x="0" y="5715000"/>
            <a:ext cx="173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Yoninah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339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 dirty="0" err="1">
                <a:solidFill>
                  <a:srgbClr val="FFFF00"/>
                </a:solidFill>
                <a:latin typeface="Libra BT" pitchFamily="66" charset="0"/>
              </a:rPr>
              <a:t>shabát</a:t>
            </a:r>
            <a:endParaRPr lang="es-VE" sz="63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533957" name="Text Box 5"/>
          <p:cNvSpPr txBox="1">
            <a:spLocks noChangeArrowheads="1"/>
          </p:cNvSpPr>
          <p:nvPr/>
        </p:nvSpPr>
        <p:spPr bwMode="auto">
          <a:xfrm>
            <a:off x="6629400" y="5638800"/>
            <a:ext cx="185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Crzrussian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360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1143000"/>
          </a:xfrm>
          <a:effectLst/>
        </p:spPr>
        <p:txBody>
          <a:bodyPr/>
          <a:lstStyle/>
          <a:p>
            <a:r>
              <a:rPr lang="es-VE" sz="63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shabát</a:t>
            </a:r>
            <a:endParaRPr lang="es-VE" sz="63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1536005" name="Text Box 5"/>
          <p:cNvSpPr txBox="1">
            <a:spLocks noChangeArrowheads="1"/>
          </p:cNvSpPr>
          <p:nvPr/>
        </p:nvSpPr>
        <p:spPr bwMode="auto">
          <a:xfrm>
            <a:off x="7321550" y="6613525"/>
            <a:ext cx="18224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Daniel575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3702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3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Pesac</a:t>
            </a:r>
            <a:r>
              <a:rPr lang="es-VE" sz="6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, o la pascua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380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Pesac, o la pascua</a:t>
            </a:r>
          </a:p>
        </p:txBody>
      </p:sp>
      <p:sp>
        <p:nvSpPr>
          <p:cNvPr id="1538054" name="Text Box 6"/>
          <p:cNvSpPr txBox="1">
            <a:spLocks noChangeArrowheads="1"/>
          </p:cNvSpPr>
          <p:nvPr/>
        </p:nvSpPr>
        <p:spPr bwMode="auto">
          <a:xfrm>
            <a:off x="-60325" y="5562600"/>
            <a:ext cx="173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Yoninah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39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Pesac, o la pascua</a:t>
            </a:r>
          </a:p>
        </p:txBody>
      </p:sp>
      <p:sp>
        <p:nvSpPr>
          <p:cNvPr id="1539077" name="Text Box 5"/>
          <p:cNvSpPr txBox="1">
            <a:spLocks noChangeArrowheads="1"/>
          </p:cNvSpPr>
          <p:nvPr/>
        </p:nvSpPr>
        <p:spPr bwMode="auto">
          <a:xfrm>
            <a:off x="-60325" y="5562600"/>
            <a:ext cx="173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Yoninah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033"/>
            <a:ext cx="9144000" cy="6837967"/>
          </a:xfrm>
          <a:prstGeom prst="rect">
            <a:avLst/>
          </a:prstGeom>
        </p:spPr>
      </p:pic>
      <p:sp>
        <p:nvSpPr>
          <p:cNvPr id="1540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3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Pesac</a:t>
            </a:r>
            <a:r>
              <a:rPr lang="es-VE" sz="6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, o la pascua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rot="5400000">
            <a:off x="3962400" y="3581400"/>
            <a:ext cx="2362200" cy="685800"/>
          </a:xfrm>
          <a:prstGeom prst="straightConnector1">
            <a:avLst/>
          </a:prstGeom>
          <a:noFill/>
          <a:ln w="2540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41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Pesac, o la pascua</a:t>
            </a:r>
          </a:p>
        </p:txBody>
      </p:sp>
      <p:sp>
        <p:nvSpPr>
          <p:cNvPr id="1541125" name="Text Box 5"/>
          <p:cNvSpPr txBox="1">
            <a:spLocks noChangeArrowheads="1"/>
          </p:cNvSpPr>
          <p:nvPr/>
        </p:nvSpPr>
        <p:spPr bwMode="auto">
          <a:xfrm>
            <a:off x="-60325" y="5562600"/>
            <a:ext cx="173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Yoninah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431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Pesac, o la pascua</a:t>
            </a:r>
          </a:p>
        </p:txBody>
      </p:sp>
      <p:sp>
        <p:nvSpPr>
          <p:cNvPr id="1543173" name="Text Box 5"/>
          <p:cNvSpPr txBox="1">
            <a:spLocks noChangeArrowheads="1"/>
          </p:cNvSpPr>
          <p:nvPr/>
        </p:nvSpPr>
        <p:spPr bwMode="auto">
          <a:xfrm>
            <a:off x="-60325" y="5562600"/>
            <a:ext cx="173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Yoninah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1543174" name="Oval 6"/>
          <p:cNvSpPr>
            <a:spLocks noChangeArrowheads="1"/>
          </p:cNvSpPr>
          <p:nvPr/>
        </p:nvSpPr>
        <p:spPr bwMode="auto">
          <a:xfrm>
            <a:off x="2311400" y="1406525"/>
            <a:ext cx="1905000" cy="1524000"/>
          </a:xfrm>
          <a:prstGeom prst="ellipse">
            <a:avLst/>
          </a:prstGeom>
          <a:noFill/>
          <a:ln w="7620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441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Pesac, o la pascua</a:t>
            </a:r>
          </a:p>
        </p:txBody>
      </p:sp>
      <p:sp>
        <p:nvSpPr>
          <p:cNvPr id="1544197" name="Text Box 5"/>
          <p:cNvSpPr txBox="1">
            <a:spLocks noChangeArrowheads="1"/>
          </p:cNvSpPr>
          <p:nvPr/>
        </p:nvSpPr>
        <p:spPr bwMode="auto">
          <a:xfrm>
            <a:off x="-60325" y="5562600"/>
            <a:ext cx="173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Yoninah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1544198" name="Oval 6"/>
          <p:cNvSpPr>
            <a:spLocks noChangeArrowheads="1"/>
          </p:cNvSpPr>
          <p:nvPr/>
        </p:nvSpPr>
        <p:spPr bwMode="auto">
          <a:xfrm>
            <a:off x="5029200" y="1873250"/>
            <a:ext cx="1981200" cy="1676400"/>
          </a:xfrm>
          <a:prstGeom prst="ellipse">
            <a:avLst/>
          </a:prstGeom>
          <a:noFill/>
          <a:ln w="7620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452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Pesac, o la pascua</a:t>
            </a:r>
          </a:p>
        </p:txBody>
      </p:sp>
      <p:sp>
        <p:nvSpPr>
          <p:cNvPr id="1545221" name="Text Box 5"/>
          <p:cNvSpPr txBox="1">
            <a:spLocks noChangeArrowheads="1"/>
          </p:cNvSpPr>
          <p:nvPr/>
        </p:nvSpPr>
        <p:spPr bwMode="auto">
          <a:xfrm>
            <a:off x="-60325" y="5562600"/>
            <a:ext cx="173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Yoninah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1545222" name="Oval 6"/>
          <p:cNvSpPr>
            <a:spLocks noChangeArrowheads="1"/>
          </p:cNvSpPr>
          <p:nvPr/>
        </p:nvSpPr>
        <p:spPr bwMode="auto">
          <a:xfrm rot="2513425">
            <a:off x="3902075" y="-23813"/>
            <a:ext cx="2286000" cy="3028951"/>
          </a:xfrm>
          <a:prstGeom prst="ellipse">
            <a:avLst/>
          </a:prstGeom>
          <a:noFill/>
          <a:ln w="7620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5223" name="Oval 7"/>
          <p:cNvSpPr>
            <a:spLocks noChangeArrowheads="1"/>
          </p:cNvSpPr>
          <p:nvPr/>
        </p:nvSpPr>
        <p:spPr bwMode="auto">
          <a:xfrm>
            <a:off x="2778125" y="3875088"/>
            <a:ext cx="1981200" cy="1752600"/>
          </a:xfrm>
          <a:prstGeom prst="ellipse">
            <a:avLst/>
          </a:prstGeom>
          <a:noFill/>
          <a:ln w="7620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462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Pesac, o la pascua</a:t>
            </a:r>
          </a:p>
        </p:txBody>
      </p:sp>
      <p:sp>
        <p:nvSpPr>
          <p:cNvPr id="1546245" name="Text Box 5"/>
          <p:cNvSpPr txBox="1">
            <a:spLocks noChangeArrowheads="1"/>
          </p:cNvSpPr>
          <p:nvPr/>
        </p:nvSpPr>
        <p:spPr bwMode="auto">
          <a:xfrm>
            <a:off x="-60325" y="5562600"/>
            <a:ext cx="173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Yoninah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1546246" name="Oval 6"/>
          <p:cNvSpPr>
            <a:spLocks noChangeArrowheads="1"/>
          </p:cNvSpPr>
          <p:nvPr/>
        </p:nvSpPr>
        <p:spPr bwMode="auto">
          <a:xfrm>
            <a:off x="1371600" y="2362200"/>
            <a:ext cx="2286000" cy="2057400"/>
          </a:xfrm>
          <a:prstGeom prst="ellipse">
            <a:avLst/>
          </a:prstGeom>
          <a:noFill/>
          <a:ln w="7620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472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Pesac, o la pascua</a:t>
            </a:r>
          </a:p>
        </p:txBody>
      </p:sp>
      <p:sp>
        <p:nvSpPr>
          <p:cNvPr id="1547269" name="Text Box 5"/>
          <p:cNvSpPr txBox="1">
            <a:spLocks noChangeArrowheads="1"/>
          </p:cNvSpPr>
          <p:nvPr/>
        </p:nvSpPr>
        <p:spPr bwMode="auto">
          <a:xfrm>
            <a:off x="-60325" y="5562600"/>
            <a:ext cx="173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Yoninah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1547271" name="Oval 7"/>
          <p:cNvSpPr>
            <a:spLocks noChangeArrowheads="1"/>
          </p:cNvSpPr>
          <p:nvPr/>
        </p:nvSpPr>
        <p:spPr bwMode="auto">
          <a:xfrm>
            <a:off x="4648200" y="3429000"/>
            <a:ext cx="1981200" cy="1752600"/>
          </a:xfrm>
          <a:prstGeom prst="ellipse">
            <a:avLst/>
          </a:prstGeom>
          <a:noFill/>
          <a:ln w="7620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503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3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Pesac</a:t>
            </a:r>
            <a:r>
              <a:rPr lang="es-VE" sz="6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, o la pascua</a:t>
            </a:r>
          </a:p>
        </p:txBody>
      </p:sp>
      <p:sp>
        <p:nvSpPr>
          <p:cNvPr id="1550341" name="Oval 5"/>
          <p:cNvSpPr>
            <a:spLocks noChangeArrowheads="1"/>
          </p:cNvSpPr>
          <p:nvPr/>
        </p:nvSpPr>
        <p:spPr bwMode="auto">
          <a:xfrm>
            <a:off x="3374136" y="1295400"/>
            <a:ext cx="914400" cy="1600200"/>
          </a:xfrm>
          <a:prstGeom prst="ellipse">
            <a:avLst/>
          </a:prstGeom>
          <a:noFill/>
          <a:ln w="7620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523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Pesac, o la pascua</a:t>
            </a:r>
          </a:p>
        </p:txBody>
      </p:sp>
      <p:sp>
        <p:nvSpPr>
          <p:cNvPr id="1552389" name="Rectangle 5"/>
          <p:cNvSpPr>
            <a:spLocks noChangeArrowheads="1"/>
          </p:cNvSpPr>
          <p:nvPr/>
        </p:nvSpPr>
        <p:spPr bwMode="auto">
          <a:xfrm>
            <a:off x="4343400" y="0"/>
            <a:ext cx="48006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000" b="1" i="1">
                <a:latin typeface="CentSchbook BT" pitchFamily="18" charset="0"/>
              </a:rPr>
              <a:t>Las 4 preguntas</a:t>
            </a:r>
          </a:p>
        </p:txBody>
      </p:sp>
      <p:sp>
        <p:nvSpPr>
          <p:cNvPr id="1552390" name="Text Box 6"/>
          <p:cNvSpPr txBox="1">
            <a:spLocks noChangeArrowheads="1"/>
          </p:cNvSpPr>
          <p:nvPr/>
        </p:nvSpPr>
        <p:spPr bwMode="auto">
          <a:xfrm>
            <a:off x="-60325" y="5562600"/>
            <a:ext cx="1847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Gila Brand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523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Pesac, o la pascua</a:t>
            </a:r>
          </a:p>
        </p:txBody>
      </p:sp>
      <p:sp>
        <p:nvSpPr>
          <p:cNvPr id="1552389" name="Rectangle 5"/>
          <p:cNvSpPr>
            <a:spLocks noChangeArrowheads="1"/>
          </p:cNvSpPr>
          <p:nvPr/>
        </p:nvSpPr>
        <p:spPr bwMode="auto">
          <a:xfrm>
            <a:off x="4343400" y="0"/>
            <a:ext cx="48006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000" b="1" dirty="0" smtClean="0">
                <a:latin typeface="Swis721 LtCn BT" pitchFamily="34" charset="0"/>
              </a:rPr>
              <a:t>¿Por qué es que en otras noches podemos comer pan leudado o sin levadura; pero en esta noche, solamente sin levadura?</a:t>
            </a:r>
            <a:endParaRPr lang="es-VE" sz="4000" b="1" dirty="0">
              <a:latin typeface="Swis721 LtCn BT" pitchFamily="34" charset="0"/>
            </a:endParaRPr>
          </a:p>
        </p:txBody>
      </p:sp>
      <p:sp>
        <p:nvSpPr>
          <p:cNvPr id="1552390" name="Text Box 6"/>
          <p:cNvSpPr txBox="1">
            <a:spLocks noChangeArrowheads="1"/>
          </p:cNvSpPr>
          <p:nvPr/>
        </p:nvSpPr>
        <p:spPr bwMode="auto">
          <a:xfrm>
            <a:off x="-60325" y="5562600"/>
            <a:ext cx="1847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Gila Brand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523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Pesac, o la pascua</a:t>
            </a:r>
          </a:p>
        </p:txBody>
      </p:sp>
      <p:sp>
        <p:nvSpPr>
          <p:cNvPr id="1552389" name="Rectangle 5"/>
          <p:cNvSpPr>
            <a:spLocks noChangeArrowheads="1"/>
          </p:cNvSpPr>
          <p:nvPr/>
        </p:nvSpPr>
        <p:spPr bwMode="auto">
          <a:xfrm>
            <a:off x="4343400" y="0"/>
            <a:ext cx="48006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000" b="1" dirty="0" smtClean="0">
                <a:latin typeface="Swis721 LtCn BT" pitchFamily="34" charset="0"/>
              </a:rPr>
              <a:t>¿Por qué en otras noches comemos toda clase de verduras; pero en esta noche, especialmente hierbas amargas?</a:t>
            </a:r>
            <a:endParaRPr lang="es-VE" sz="4000" b="1" dirty="0">
              <a:latin typeface="Swis721 LtCn BT" pitchFamily="34" charset="0"/>
            </a:endParaRPr>
          </a:p>
        </p:txBody>
      </p:sp>
      <p:sp>
        <p:nvSpPr>
          <p:cNvPr id="1552390" name="Text Box 6"/>
          <p:cNvSpPr txBox="1">
            <a:spLocks noChangeArrowheads="1"/>
          </p:cNvSpPr>
          <p:nvPr/>
        </p:nvSpPr>
        <p:spPr bwMode="auto">
          <a:xfrm>
            <a:off x="-60325" y="5562600"/>
            <a:ext cx="1847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Gila Brand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523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Pesac, o la pascua</a:t>
            </a:r>
          </a:p>
        </p:txBody>
      </p:sp>
      <p:sp>
        <p:nvSpPr>
          <p:cNvPr id="1552389" name="Rectangle 5"/>
          <p:cNvSpPr>
            <a:spLocks noChangeArrowheads="1"/>
          </p:cNvSpPr>
          <p:nvPr/>
        </p:nvSpPr>
        <p:spPr bwMode="auto">
          <a:xfrm>
            <a:off x="4343400" y="0"/>
            <a:ext cx="48006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000" b="1" dirty="0" smtClean="0">
                <a:latin typeface="Swis721 LtCn BT" pitchFamily="34" charset="0"/>
              </a:rPr>
              <a:t>¿Por qué en otras noches no tenemos que mojar nuestras verduras en condimento alguno; pero en esta noche, mojamos las verduras dos veces: verduras no amargas en agua salada y las hierbas amargas en el </a:t>
            </a:r>
            <a:r>
              <a:rPr lang="es-VE" sz="4000" b="1" i="1" dirty="0" err="1" smtClean="0">
                <a:latin typeface="Swis721 LtCn BT" pitchFamily="34" charset="0"/>
              </a:rPr>
              <a:t>jaróset</a:t>
            </a:r>
            <a:r>
              <a:rPr lang="es-VE" sz="4000" b="1" i="1" dirty="0" smtClean="0">
                <a:latin typeface="Swis721 LtCn BT" pitchFamily="34" charset="0"/>
              </a:rPr>
              <a:t> </a:t>
            </a:r>
            <a:r>
              <a:rPr lang="es-VE" sz="4000" b="1" dirty="0" smtClean="0">
                <a:latin typeface="Swis721 LtCn BT" pitchFamily="34" charset="0"/>
              </a:rPr>
              <a:t>?</a:t>
            </a:r>
            <a:endParaRPr lang="es-VE" sz="4000" b="1" dirty="0">
              <a:latin typeface="Swis721 LtCn BT" pitchFamily="34" charset="0"/>
            </a:endParaRPr>
          </a:p>
        </p:txBody>
      </p:sp>
      <p:sp>
        <p:nvSpPr>
          <p:cNvPr id="1552390" name="Text Box 6"/>
          <p:cNvSpPr txBox="1">
            <a:spLocks noChangeArrowheads="1"/>
          </p:cNvSpPr>
          <p:nvPr/>
        </p:nvSpPr>
        <p:spPr bwMode="auto">
          <a:xfrm>
            <a:off x="-60325" y="5562600"/>
            <a:ext cx="1847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Gila Brand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523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Pesac, o la pascua</a:t>
            </a:r>
          </a:p>
        </p:txBody>
      </p:sp>
      <p:sp>
        <p:nvSpPr>
          <p:cNvPr id="1552389" name="Rectangle 5"/>
          <p:cNvSpPr>
            <a:spLocks noChangeArrowheads="1"/>
          </p:cNvSpPr>
          <p:nvPr/>
        </p:nvSpPr>
        <p:spPr bwMode="auto">
          <a:xfrm>
            <a:off x="4343400" y="0"/>
            <a:ext cx="48006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000" b="1" dirty="0" smtClean="0">
                <a:latin typeface="Swis721 LtCn BT" pitchFamily="34" charset="0"/>
              </a:rPr>
              <a:t>¿Por qué en otras noches comemos, ya sea sentados o recostados; pero en esta noche, nos recostamos?</a:t>
            </a:r>
            <a:endParaRPr lang="es-VE" sz="4000" b="1" dirty="0">
              <a:latin typeface="Swis721 LtCn BT" pitchFamily="34" charset="0"/>
            </a:endParaRPr>
          </a:p>
        </p:txBody>
      </p:sp>
      <p:sp>
        <p:nvSpPr>
          <p:cNvPr id="1552390" name="Text Box 6"/>
          <p:cNvSpPr txBox="1">
            <a:spLocks noChangeArrowheads="1"/>
          </p:cNvSpPr>
          <p:nvPr/>
        </p:nvSpPr>
        <p:spPr bwMode="auto">
          <a:xfrm>
            <a:off x="-60325" y="5562600"/>
            <a:ext cx="1847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Gila Brand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5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Pesac, o la pascua</a:t>
            </a:r>
          </a:p>
        </p:txBody>
      </p:sp>
      <p:sp>
        <p:nvSpPr>
          <p:cNvPr id="1551367" name="Rectangle 7"/>
          <p:cNvSpPr>
            <a:spLocks noChangeArrowheads="1"/>
          </p:cNvSpPr>
          <p:nvPr/>
        </p:nvSpPr>
        <p:spPr bwMode="auto">
          <a:xfrm>
            <a:off x="4343400" y="0"/>
            <a:ext cx="48006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000" b="1" i="1">
                <a:latin typeface="CentSchbook BT" pitchFamily="18" charset="0"/>
              </a:rPr>
              <a:t>Jad Gadya</a:t>
            </a:r>
          </a:p>
        </p:txBody>
      </p:sp>
      <p:sp>
        <p:nvSpPr>
          <p:cNvPr id="1551369" name="Text Box 9"/>
          <p:cNvSpPr txBox="1">
            <a:spLocks noChangeArrowheads="1"/>
          </p:cNvSpPr>
          <p:nvPr/>
        </p:nvSpPr>
        <p:spPr bwMode="auto">
          <a:xfrm>
            <a:off x="-60325" y="5562600"/>
            <a:ext cx="1847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Gila Brand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503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3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Pesac</a:t>
            </a:r>
            <a:r>
              <a:rPr lang="es-VE" sz="6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, o la pascua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5341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3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Shavuot</a:t>
            </a:r>
            <a:r>
              <a:rPr lang="es-VE" sz="6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, o Pentecostés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544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Shavuot, o Pentecostés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554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Rosh ha-Shana</a:t>
            </a:r>
          </a:p>
        </p:txBody>
      </p:sp>
      <p:sp>
        <p:nvSpPr>
          <p:cNvPr id="1555461" name="Text Box 5"/>
          <p:cNvSpPr txBox="1">
            <a:spLocks noChangeArrowheads="1"/>
          </p:cNvSpPr>
          <p:nvPr/>
        </p:nvSpPr>
        <p:spPr bwMode="auto">
          <a:xfrm>
            <a:off x="4724400" y="5486400"/>
            <a:ext cx="17049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Brises1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564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Rosh ha-Shana</a:t>
            </a:r>
          </a:p>
        </p:txBody>
      </p:sp>
      <p:sp>
        <p:nvSpPr>
          <p:cNvPr id="1556485" name="Text Box 5"/>
          <p:cNvSpPr txBox="1">
            <a:spLocks noChangeArrowheads="1"/>
          </p:cNvSpPr>
          <p:nvPr/>
        </p:nvSpPr>
        <p:spPr bwMode="auto">
          <a:xfrm>
            <a:off x="6945313" y="5562600"/>
            <a:ext cx="18176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Olve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Utne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575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Yom kippur</a:t>
            </a:r>
          </a:p>
        </p:txBody>
      </p:sp>
      <p:sp>
        <p:nvSpPr>
          <p:cNvPr id="1557509" name="Text Box 5"/>
          <p:cNvSpPr txBox="1">
            <a:spLocks noChangeArrowheads="1"/>
          </p:cNvSpPr>
          <p:nvPr/>
        </p:nvSpPr>
        <p:spPr bwMode="auto">
          <a:xfrm>
            <a:off x="0" y="5562600"/>
            <a:ext cx="1641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Merlin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585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257800" y="0"/>
            <a:ext cx="3886200" cy="6858000"/>
          </a:xfrm>
          <a:effectLst/>
        </p:spPr>
        <p:txBody>
          <a:bodyPr/>
          <a:lstStyle/>
          <a:p>
            <a:r>
              <a:rPr lang="es-VE" sz="63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Yom</a:t>
            </a:r>
            <a:r>
              <a:rPr lang="es-VE" sz="6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</a:t>
            </a:r>
            <a:r>
              <a:rPr lang="es-VE" sz="63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kippur</a:t>
            </a:r>
            <a:endParaRPr lang="es-VE" sz="63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58533" name="Text Box 5"/>
          <p:cNvSpPr txBox="1">
            <a:spLocks noChangeArrowheads="1"/>
          </p:cNvSpPr>
          <p:nvPr/>
        </p:nvSpPr>
        <p:spPr bwMode="auto">
          <a:xfrm>
            <a:off x="7321550" y="6613525"/>
            <a:ext cx="18224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Daniel575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 bwMode="auto">
          <a:xfrm rot="10800000" flipV="1">
            <a:off x="4114800" y="3124200"/>
            <a:ext cx="2819400" cy="1219200"/>
          </a:xfrm>
          <a:prstGeom prst="straightConnector1">
            <a:avLst/>
          </a:prstGeom>
          <a:noFill/>
          <a:ln w="2540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58533" name="Text Box 5"/>
          <p:cNvSpPr txBox="1">
            <a:spLocks noChangeArrowheads="1"/>
          </p:cNvSpPr>
          <p:nvPr/>
        </p:nvSpPr>
        <p:spPr bwMode="auto">
          <a:xfrm>
            <a:off x="7162800" y="6613525"/>
            <a:ext cx="215315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Wayne McLean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58533" name="Text Box 5"/>
          <p:cNvSpPr txBox="1">
            <a:spLocks noChangeArrowheads="1"/>
          </p:cNvSpPr>
          <p:nvPr/>
        </p:nvSpPr>
        <p:spPr bwMode="auto">
          <a:xfrm>
            <a:off x="7162800" y="6613525"/>
            <a:ext cx="215315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Wayne McLean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604911" y="6096000"/>
            <a:ext cx="169148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Ariely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595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sukkot</a:t>
            </a:r>
          </a:p>
        </p:txBody>
      </p:sp>
      <p:sp>
        <p:nvSpPr>
          <p:cNvPr id="1559557" name="Text Box 5"/>
          <p:cNvSpPr txBox="1">
            <a:spLocks noChangeArrowheads="1"/>
          </p:cNvSpPr>
          <p:nvPr/>
        </p:nvSpPr>
        <p:spPr bwMode="auto">
          <a:xfrm>
            <a:off x="4981575" y="5650992"/>
            <a:ext cx="1841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RonAlmog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605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sukkot</a:t>
            </a:r>
          </a:p>
        </p:txBody>
      </p:sp>
      <p:sp>
        <p:nvSpPr>
          <p:cNvPr id="1560581" name="Text Box 5"/>
          <p:cNvSpPr txBox="1">
            <a:spLocks noChangeArrowheads="1"/>
          </p:cNvSpPr>
          <p:nvPr/>
        </p:nvSpPr>
        <p:spPr bwMode="auto">
          <a:xfrm>
            <a:off x="7407275" y="5638800"/>
            <a:ext cx="173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Yoninah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605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3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sukkot</a:t>
            </a:r>
            <a:endParaRPr lang="es-VE" sz="63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616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3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Janucá</a:t>
            </a:r>
            <a:endParaRPr lang="es-VE" sz="63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1561605" name="Text Box 5"/>
          <p:cNvSpPr txBox="1">
            <a:spLocks noChangeArrowheads="1"/>
          </p:cNvSpPr>
          <p:nvPr/>
        </p:nvSpPr>
        <p:spPr bwMode="auto">
          <a:xfrm>
            <a:off x="5943600" y="6613525"/>
            <a:ext cx="18811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MathKnight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6262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3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Janucá</a:t>
            </a:r>
            <a:endParaRPr lang="es-VE" sz="63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1562629" name="Text Box 5"/>
          <p:cNvSpPr txBox="1">
            <a:spLocks noChangeArrowheads="1"/>
          </p:cNvSpPr>
          <p:nvPr/>
        </p:nvSpPr>
        <p:spPr bwMode="auto">
          <a:xfrm>
            <a:off x="5257800" y="6613525"/>
            <a:ext cx="16240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Olevy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636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3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Janucá</a:t>
            </a:r>
            <a:endParaRPr lang="es-VE" sz="63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1563653" name="Text Box 5"/>
          <p:cNvSpPr txBox="1">
            <a:spLocks noChangeArrowheads="1"/>
          </p:cNvSpPr>
          <p:nvPr/>
        </p:nvSpPr>
        <p:spPr bwMode="auto">
          <a:xfrm>
            <a:off x="5486400" y="6613525"/>
            <a:ext cx="19034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Beth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Kanter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616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3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Janucá</a:t>
            </a:r>
            <a:endParaRPr lang="es-VE" sz="63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1561605" name="Text Box 5"/>
          <p:cNvSpPr txBox="1">
            <a:spLocks noChangeArrowheads="1"/>
          </p:cNvSpPr>
          <p:nvPr/>
        </p:nvSpPr>
        <p:spPr bwMode="auto">
          <a:xfrm>
            <a:off x="5943600" y="6613525"/>
            <a:ext cx="18811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MathKnight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657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purim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667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purim</a:t>
            </a:r>
          </a:p>
        </p:txBody>
      </p:sp>
      <p:sp>
        <p:nvSpPr>
          <p:cNvPr id="1566725" name="Text Box 5"/>
          <p:cNvSpPr txBox="1">
            <a:spLocks noChangeArrowheads="1"/>
          </p:cNvSpPr>
          <p:nvPr/>
        </p:nvSpPr>
        <p:spPr bwMode="auto">
          <a:xfrm>
            <a:off x="7407275" y="5638800"/>
            <a:ext cx="173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Yoninah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677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purim</a:t>
            </a:r>
          </a:p>
        </p:txBody>
      </p:sp>
      <p:sp>
        <p:nvSpPr>
          <p:cNvPr id="1567749" name="Text Box 5"/>
          <p:cNvSpPr txBox="1">
            <a:spLocks noChangeArrowheads="1"/>
          </p:cNvSpPr>
          <p:nvPr/>
        </p:nvSpPr>
        <p:spPr bwMode="auto">
          <a:xfrm>
            <a:off x="7407275" y="5638800"/>
            <a:ext cx="173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Yoninah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68771" name="Rectangle 3"/>
          <p:cNvSpPr>
            <a:spLocks noChangeArrowheads="1"/>
          </p:cNvSpPr>
          <p:nvPr/>
        </p:nvSpPr>
        <p:spPr bwMode="auto">
          <a:xfrm>
            <a:off x="0" y="5867400"/>
            <a:ext cx="9144000" cy="9906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87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purim</a:t>
            </a:r>
          </a:p>
        </p:txBody>
      </p:sp>
      <p:sp>
        <p:nvSpPr>
          <p:cNvPr id="1568773" name="Text Box 5"/>
          <p:cNvSpPr txBox="1">
            <a:spLocks noChangeArrowheads="1"/>
          </p:cNvSpPr>
          <p:nvPr/>
        </p:nvSpPr>
        <p:spPr bwMode="auto">
          <a:xfrm>
            <a:off x="7407275" y="5638800"/>
            <a:ext cx="173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Yoninah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697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purim</a:t>
            </a:r>
          </a:p>
        </p:txBody>
      </p:sp>
      <p:sp>
        <p:nvSpPr>
          <p:cNvPr id="1569797" name="Text Box 5"/>
          <p:cNvSpPr txBox="1">
            <a:spLocks noChangeArrowheads="1"/>
          </p:cNvSpPr>
          <p:nvPr/>
        </p:nvSpPr>
        <p:spPr bwMode="auto">
          <a:xfrm>
            <a:off x="7407275" y="5638800"/>
            <a:ext cx="173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Yoninah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697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purim</a:t>
            </a:r>
          </a:p>
        </p:txBody>
      </p:sp>
      <p:sp>
        <p:nvSpPr>
          <p:cNvPr id="1569797" name="Text Box 5"/>
          <p:cNvSpPr txBox="1">
            <a:spLocks noChangeArrowheads="1"/>
          </p:cNvSpPr>
          <p:nvPr/>
        </p:nvSpPr>
        <p:spPr bwMode="auto">
          <a:xfrm>
            <a:off x="6659884" y="5638800"/>
            <a:ext cx="256031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The Blackbird (Jay Black)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325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644775"/>
            <a:ext cx="9144000" cy="1470025"/>
          </a:xfrm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cómo evangelizar</a:t>
            </a:r>
            <a:b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hacer discípulos entre los judíos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708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1143000"/>
          </a:xfrm>
          <a:effectLst/>
        </p:spPr>
        <p:txBody>
          <a:bodyPr/>
          <a:lstStyle/>
          <a:p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Sus principales necesidades</a:t>
            </a:r>
          </a:p>
        </p:txBody>
      </p:sp>
      <p:sp>
        <p:nvSpPr>
          <p:cNvPr id="1570821" name="Text Box 5"/>
          <p:cNvSpPr txBox="1">
            <a:spLocks noChangeArrowheads="1"/>
          </p:cNvSpPr>
          <p:nvPr/>
        </p:nvSpPr>
        <p:spPr bwMode="auto">
          <a:xfrm>
            <a:off x="7239000" y="6629400"/>
            <a:ext cx="19224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Anna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Adria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387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biblia ofrece mucho más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718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1. Amar y orar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926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73891" name="Rectangle 3"/>
          <p:cNvSpPr>
            <a:spLocks noChangeArrowheads="1"/>
          </p:cNvSpPr>
          <p:nvPr/>
        </p:nvSpPr>
        <p:spPr bwMode="auto">
          <a:xfrm>
            <a:off x="0" y="5105400"/>
            <a:ext cx="9144000" cy="17954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3892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800">
                <a:latin typeface="Libra BT" pitchFamily="66" charset="0"/>
              </a:rPr>
              <a:t>2. Enfatizar la continuidad entre el judaísmo y el cristianismo</a:t>
            </a:r>
          </a:p>
        </p:txBody>
      </p:sp>
      <p:sp>
        <p:nvSpPr>
          <p:cNvPr id="1573894" name="Text Box 6"/>
          <p:cNvSpPr txBox="1">
            <a:spLocks noChangeArrowheads="1"/>
          </p:cNvSpPr>
          <p:nvPr/>
        </p:nvSpPr>
        <p:spPr bwMode="auto">
          <a:xfrm>
            <a:off x="2819400" y="4876800"/>
            <a:ext cx="1847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Gila Brand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74916" name="Rectangle 4"/>
          <p:cNvSpPr>
            <a:spLocks noChangeArrowheads="1"/>
          </p:cNvSpPr>
          <p:nvPr/>
        </p:nvSpPr>
        <p:spPr bwMode="auto">
          <a:xfrm>
            <a:off x="0" y="5105400"/>
            <a:ext cx="9144000" cy="17954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4917" name="Rectangle 5"/>
          <p:cNvSpPr>
            <a:spLocks noChangeArrowheads="1"/>
          </p:cNvSpPr>
          <p:nvPr/>
        </p:nvSpPr>
        <p:spPr bwMode="auto">
          <a:xfrm>
            <a:off x="0" y="4953000"/>
            <a:ext cx="91440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800">
                <a:latin typeface="Libra BT" pitchFamily="66" charset="0"/>
              </a:rPr>
              <a:t>3. incorporar elementos del judaísmo que son bíblicos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75940" name="Rectangle 4"/>
          <p:cNvSpPr>
            <a:spLocks noChangeArrowheads="1"/>
          </p:cNvSpPr>
          <p:nvPr/>
        </p:nvSpPr>
        <p:spPr bwMode="auto">
          <a:xfrm>
            <a:off x="0" y="5105400"/>
            <a:ext cx="9144000" cy="17954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5941" name="Rectangle 5"/>
          <p:cNvSpPr>
            <a:spLocks noChangeArrowheads="1"/>
          </p:cNvSpPr>
          <p:nvPr/>
        </p:nvSpPr>
        <p:spPr bwMode="auto">
          <a:xfrm>
            <a:off x="0" y="4953000"/>
            <a:ext cx="91440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500">
                <a:latin typeface="Libra BT" pitchFamily="66" charset="0"/>
              </a:rPr>
              <a:t>4. Concentrar presentaciones y estudios en el Antiguo Testamento</a:t>
            </a:r>
          </a:p>
        </p:txBody>
      </p:sp>
      <p:sp>
        <p:nvSpPr>
          <p:cNvPr id="1575942" name="Text Box 6"/>
          <p:cNvSpPr txBox="1">
            <a:spLocks noChangeArrowheads="1"/>
          </p:cNvSpPr>
          <p:nvPr/>
        </p:nvSpPr>
        <p:spPr bwMode="auto">
          <a:xfrm>
            <a:off x="457200" y="4876800"/>
            <a:ext cx="1641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Merlin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76963" name="Rectangle 3"/>
          <p:cNvSpPr>
            <a:spLocks noChangeArrowheads="1"/>
          </p:cNvSpPr>
          <p:nvPr/>
        </p:nvSpPr>
        <p:spPr bwMode="auto">
          <a:xfrm>
            <a:off x="0" y="5105400"/>
            <a:ext cx="9144000" cy="17954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6964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500">
                <a:latin typeface="Libra BT" pitchFamily="66" charset="0"/>
              </a:rPr>
              <a:t>5. usar terminología judía para conceptos bíblicos, cuando posible</a:t>
            </a:r>
          </a:p>
        </p:txBody>
      </p:sp>
      <p:sp>
        <p:nvSpPr>
          <p:cNvPr id="1576965" name="Text Box 5"/>
          <p:cNvSpPr txBox="1">
            <a:spLocks noChangeArrowheads="1"/>
          </p:cNvSpPr>
          <p:nvPr/>
        </p:nvSpPr>
        <p:spPr bwMode="auto">
          <a:xfrm>
            <a:off x="457200" y="4876800"/>
            <a:ext cx="1641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Merlin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77987" name="Rectangle 3"/>
          <p:cNvSpPr>
            <a:spLocks noChangeArrowheads="1"/>
          </p:cNvSpPr>
          <p:nvPr/>
        </p:nvSpPr>
        <p:spPr bwMode="auto">
          <a:xfrm>
            <a:off x="0" y="5105400"/>
            <a:ext cx="9144000" cy="17954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7988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500">
                <a:latin typeface="Libra BT" pitchFamily="66" charset="0"/>
              </a:rPr>
              <a:t>6. aprender hebreo y usar sus propias escrituras cuando posible</a:t>
            </a:r>
          </a:p>
        </p:txBody>
      </p:sp>
      <p:sp>
        <p:nvSpPr>
          <p:cNvPr id="1577989" name="Text Box 5"/>
          <p:cNvSpPr txBox="1">
            <a:spLocks noChangeArrowheads="1"/>
          </p:cNvSpPr>
          <p:nvPr/>
        </p:nvSpPr>
        <p:spPr bwMode="auto">
          <a:xfrm>
            <a:off x="457200" y="4876800"/>
            <a:ext cx="1641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Merlin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79012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5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7. aprender el significado de los ritos, fiestas, celebraciones, etc.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80036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5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8. conocer muy bien el judaísmo</a:t>
            </a:r>
            <a:br>
              <a:rPr lang="es-VE" sz="45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5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sus tradiciones religiosas</a:t>
            </a:r>
          </a:p>
        </p:txBody>
      </p:sp>
      <p:sp>
        <p:nvSpPr>
          <p:cNvPr id="1580038" name="Text Box 6"/>
          <p:cNvSpPr txBox="1">
            <a:spLocks noChangeArrowheads="1"/>
          </p:cNvSpPr>
          <p:nvPr/>
        </p:nvSpPr>
        <p:spPr bwMode="auto">
          <a:xfrm>
            <a:off x="5924550" y="6613525"/>
            <a:ext cx="1847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Gila Brand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81060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9. usar misioneros</a:t>
            </a:r>
            <a:br>
              <a:rPr lang="es-VE" sz="58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8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 raíces judías</a:t>
            </a:r>
          </a:p>
        </p:txBody>
      </p:sp>
      <p:sp>
        <p:nvSpPr>
          <p:cNvPr id="1581062" name="Text Box 6"/>
          <p:cNvSpPr txBox="1">
            <a:spLocks noChangeArrowheads="1"/>
          </p:cNvSpPr>
          <p:nvPr/>
        </p:nvSpPr>
        <p:spPr bwMode="auto">
          <a:xfrm>
            <a:off x="6864350" y="6629400"/>
            <a:ext cx="22796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Daniel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Maleck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Lewy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82083" name="Rectangle 3"/>
          <p:cNvSpPr>
            <a:spLocks noChangeArrowheads="1"/>
          </p:cNvSpPr>
          <p:nvPr/>
        </p:nvSpPr>
        <p:spPr bwMode="auto">
          <a:xfrm>
            <a:off x="0" y="5105400"/>
            <a:ext cx="9144000" cy="17954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2084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000">
                <a:latin typeface="Libra BT" pitchFamily="66" charset="0"/>
              </a:rPr>
              <a:t>10. recordar que Jesús y sus discípulos todos fueron judíos</a:t>
            </a:r>
          </a:p>
        </p:txBody>
      </p:sp>
      <p:sp>
        <p:nvSpPr>
          <p:cNvPr id="1582087" name="Rectangle 7"/>
          <p:cNvSpPr>
            <a:spLocks noChangeArrowheads="1"/>
          </p:cNvSpPr>
          <p:nvPr/>
        </p:nvSpPr>
        <p:spPr bwMode="auto">
          <a:xfrm>
            <a:off x="1524000" y="0"/>
            <a:ext cx="304800" cy="5257800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2088" name="Rectangle 8"/>
          <p:cNvSpPr>
            <a:spLocks noChangeArrowheads="1"/>
          </p:cNvSpPr>
          <p:nvPr/>
        </p:nvSpPr>
        <p:spPr bwMode="auto">
          <a:xfrm>
            <a:off x="7315200" y="0"/>
            <a:ext cx="304800" cy="5181600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83107" name="Rectangle 3"/>
          <p:cNvSpPr>
            <a:spLocks noChangeArrowheads="1"/>
          </p:cNvSpPr>
          <p:nvPr/>
        </p:nvSpPr>
        <p:spPr bwMode="auto">
          <a:xfrm>
            <a:off x="0" y="5105400"/>
            <a:ext cx="9144000" cy="17954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3108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400">
                <a:latin typeface="Libra BT" pitchFamily="66" charset="0"/>
              </a:rPr>
              <a:t>11. Jesús, como sumo sacerdote, ofreció el sacrificio para expiación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84131" name="Rectangle 3"/>
          <p:cNvSpPr>
            <a:spLocks noChangeArrowheads="1"/>
          </p:cNvSpPr>
          <p:nvPr/>
        </p:nvSpPr>
        <p:spPr bwMode="auto">
          <a:xfrm>
            <a:off x="0" y="5105400"/>
            <a:ext cx="9144000" cy="17954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4132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000">
                <a:latin typeface="Libra BT" pitchFamily="66" charset="0"/>
              </a:rPr>
              <a:t>12. Jesús cumple las profecías del Antiguo Testamento</a:t>
            </a:r>
          </a:p>
        </p:txBody>
      </p:sp>
      <p:sp>
        <p:nvSpPr>
          <p:cNvPr id="1584133" name="Rectangle 5"/>
          <p:cNvSpPr>
            <a:spLocks noChangeArrowheads="1"/>
          </p:cNvSpPr>
          <p:nvPr/>
        </p:nvSpPr>
        <p:spPr bwMode="auto">
          <a:xfrm>
            <a:off x="1524000" y="0"/>
            <a:ext cx="304800" cy="5257800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4134" name="Rectangle 6"/>
          <p:cNvSpPr>
            <a:spLocks noChangeArrowheads="1"/>
          </p:cNvSpPr>
          <p:nvPr/>
        </p:nvSpPr>
        <p:spPr bwMode="auto">
          <a:xfrm>
            <a:off x="7315200" y="0"/>
            <a:ext cx="304800" cy="5181600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85155" name="Rectangle 3"/>
          <p:cNvSpPr>
            <a:spLocks noChangeArrowheads="1"/>
          </p:cNvSpPr>
          <p:nvPr/>
        </p:nvSpPr>
        <p:spPr bwMode="auto">
          <a:xfrm>
            <a:off x="0" y="5105400"/>
            <a:ext cx="9144000" cy="17954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5156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000">
                <a:latin typeface="Libra BT" pitchFamily="66" charset="0"/>
              </a:rPr>
              <a:t>13. Jesús es el Mesías que ellos han anhelado por tantos años</a:t>
            </a:r>
          </a:p>
        </p:txBody>
      </p:sp>
      <p:sp>
        <p:nvSpPr>
          <p:cNvPr id="1585157" name="Rectangle 5"/>
          <p:cNvSpPr>
            <a:spLocks noChangeArrowheads="1"/>
          </p:cNvSpPr>
          <p:nvPr/>
        </p:nvSpPr>
        <p:spPr bwMode="auto">
          <a:xfrm>
            <a:off x="1524000" y="0"/>
            <a:ext cx="304800" cy="5257800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5158" name="Rectangle 6"/>
          <p:cNvSpPr>
            <a:spLocks noChangeArrowheads="1"/>
          </p:cNvSpPr>
          <p:nvPr/>
        </p:nvSpPr>
        <p:spPr bwMode="auto">
          <a:xfrm>
            <a:off x="7315200" y="0"/>
            <a:ext cx="304800" cy="5181600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buFont typeface="Wingdings" pitchFamily="2" charset="2"/>
              <a:buNone/>
            </a:pPr>
            <a:endParaRPr lang="es-VE" sz="4800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buFont typeface="Wingdings" pitchFamily="2" charset="2"/>
              <a:buNone/>
            </a:pPr>
            <a:endParaRPr lang="es-VE" sz="1000" i="1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2010 William F. Ritchey</a:t>
            </a:r>
            <a:endParaRPr lang="es-VE" sz="3400" dirty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82" name="Rectangle 2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10268</TotalTime>
  <Words>702</Words>
  <Application>Microsoft Office PowerPoint</Application>
  <PresentationFormat>On-screen Show (4:3)</PresentationFormat>
  <Paragraphs>128</Paragraphs>
  <Slides>74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3" baseType="lpstr">
      <vt:lpstr>Arial</vt:lpstr>
      <vt:lpstr>Libra BT</vt:lpstr>
      <vt:lpstr>Wingdings</vt:lpstr>
      <vt:lpstr>DF Calligraphic Ornaments LET</vt:lpstr>
      <vt:lpstr>Arial Narrow</vt:lpstr>
      <vt:lpstr>CentSchbook BT</vt:lpstr>
      <vt:lpstr>Swis721 LtCn BT</vt:lpstr>
      <vt:lpstr>Calibri</vt:lpstr>
      <vt:lpstr>Default Design</vt:lpstr>
      <vt:lpstr>Los judíos   sus prácticas importantes, y cómo evangelizarlos</vt:lpstr>
      <vt:lpstr>prácticas importantes</vt:lpstr>
      <vt:lpstr>Calendario lunar</vt:lpstr>
      <vt:lpstr>shabát</vt:lpstr>
      <vt:lpstr>shabát</vt:lpstr>
      <vt:lpstr>shabát</vt:lpstr>
      <vt:lpstr>shabát</vt:lpstr>
      <vt:lpstr>shabát</vt:lpstr>
      <vt:lpstr>Pesac, o la pascua</vt:lpstr>
      <vt:lpstr>Pesac, o la pascua</vt:lpstr>
      <vt:lpstr>Pesac, o la pascua</vt:lpstr>
      <vt:lpstr>Pesac, o la pascua</vt:lpstr>
      <vt:lpstr>Pesac, o la pascua</vt:lpstr>
      <vt:lpstr>Pesac, o la pascua</vt:lpstr>
      <vt:lpstr>Pesac, o la pascua</vt:lpstr>
      <vt:lpstr>Pesac, o la pascua</vt:lpstr>
      <vt:lpstr>Pesac, o la pascua</vt:lpstr>
      <vt:lpstr>Pesac, o la pascua</vt:lpstr>
      <vt:lpstr>Pesac, o la pascua</vt:lpstr>
      <vt:lpstr>Pesac, o la pascua</vt:lpstr>
      <vt:lpstr>Pesac, o la pascua</vt:lpstr>
      <vt:lpstr>Pesac, o la pascua</vt:lpstr>
      <vt:lpstr>Pesac, o la pascua</vt:lpstr>
      <vt:lpstr>Pesac, o la pascua</vt:lpstr>
      <vt:lpstr>Pesac, o la pascua</vt:lpstr>
      <vt:lpstr>Pesac, o la pascua</vt:lpstr>
      <vt:lpstr>Shavuot, o Pentecostés</vt:lpstr>
      <vt:lpstr>Shavuot, o Pentecostés</vt:lpstr>
      <vt:lpstr>Rosh ha-Shana</vt:lpstr>
      <vt:lpstr>Rosh ha-Shana</vt:lpstr>
      <vt:lpstr>Yom kippur</vt:lpstr>
      <vt:lpstr>Yom kippur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sukkot</vt:lpstr>
      <vt:lpstr>sukkot</vt:lpstr>
      <vt:lpstr>sukkot</vt:lpstr>
      <vt:lpstr>Janucá</vt:lpstr>
      <vt:lpstr>Janucá</vt:lpstr>
      <vt:lpstr>Janucá</vt:lpstr>
      <vt:lpstr>Janucá</vt:lpstr>
      <vt:lpstr>purim</vt:lpstr>
      <vt:lpstr>purim</vt:lpstr>
      <vt:lpstr>purim</vt:lpstr>
      <vt:lpstr>purim</vt:lpstr>
      <vt:lpstr>purim</vt:lpstr>
      <vt:lpstr>purim</vt:lpstr>
      <vt:lpstr>cómo evangelizar y hacer discípulos entre los judíos</vt:lpstr>
      <vt:lpstr>Slide 57</vt:lpstr>
      <vt:lpstr>Sus principales necesidades</vt:lpstr>
      <vt:lpstr>La biblia ofrece mucho más</vt:lpstr>
      <vt:lpstr>1. Amar y orar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08 Presentación visual - parte B (los judíos - sus celebraciones, y cómo evangelizarlos)</dc:title>
  <dc:creator>William Ritchey</dc:creator>
  <cp:lastModifiedBy>William Ritchey</cp:lastModifiedBy>
  <cp:revision>335</cp:revision>
  <dcterms:created xsi:type="dcterms:W3CDTF">2007-11-13T16:31:37Z</dcterms:created>
  <dcterms:modified xsi:type="dcterms:W3CDTF">2009-10-31T18:09:50Z</dcterms:modified>
</cp:coreProperties>
</file>