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816" r:id="rId2"/>
    <p:sldId id="818" r:id="rId3"/>
    <p:sldId id="259" r:id="rId4"/>
    <p:sldId id="834" r:id="rId5"/>
    <p:sldId id="835" r:id="rId6"/>
    <p:sldId id="836" r:id="rId7"/>
    <p:sldId id="837" r:id="rId8"/>
    <p:sldId id="838" r:id="rId9"/>
    <p:sldId id="347" r:id="rId10"/>
    <p:sldId id="373" r:id="rId11"/>
    <p:sldId id="593" r:id="rId12"/>
    <p:sldId id="594" r:id="rId13"/>
    <p:sldId id="595" r:id="rId14"/>
    <p:sldId id="596" r:id="rId15"/>
    <p:sldId id="736" r:id="rId16"/>
    <p:sldId id="597" r:id="rId17"/>
    <p:sldId id="598" r:id="rId18"/>
    <p:sldId id="599" r:id="rId19"/>
    <p:sldId id="600" r:id="rId20"/>
    <p:sldId id="601" r:id="rId21"/>
    <p:sldId id="374" r:id="rId22"/>
    <p:sldId id="375" r:id="rId23"/>
    <p:sldId id="376" r:id="rId24"/>
    <p:sldId id="377" r:id="rId25"/>
    <p:sldId id="378" r:id="rId26"/>
    <p:sldId id="602" r:id="rId27"/>
    <p:sldId id="384" r:id="rId28"/>
    <p:sldId id="603" r:id="rId29"/>
    <p:sldId id="605" r:id="rId30"/>
    <p:sldId id="604" r:id="rId31"/>
    <p:sldId id="737" r:id="rId32"/>
    <p:sldId id="738" r:id="rId33"/>
    <p:sldId id="386" r:id="rId34"/>
    <p:sldId id="822" r:id="rId35"/>
    <p:sldId id="391" r:id="rId36"/>
    <p:sldId id="354" r:id="rId37"/>
    <p:sldId id="355" r:id="rId38"/>
    <p:sldId id="606" r:id="rId39"/>
    <p:sldId id="356" r:id="rId40"/>
    <p:sldId id="392" r:id="rId41"/>
    <p:sldId id="358" r:id="rId42"/>
    <p:sldId id="393" r:id="rId43"/>
    <p:sldId id="394" r:id="rId44"/>
    <p:sldId id="823" r:id="rId45"/>
    <p:sldId id="395" r:id="rId46"/>
    <p:sldId id="359" r:id="rId47"/>
    <p:sldId id="396" r:id="rId48"/>
    <p:sldId id="400" r:id="rId49"/>
    <p:sldId id="607" r:id="rId50"/>
    <p:sldId id="608" r:id="rId51"/>
    <p:sldId id="360" r:id="rId52"/>
    <p:sldId id="361" r:id="rId53"/>
    <p:sldId id="609" r:id="rId54"/>
    <p:sldId id="627" r:id="rId55"/>
    <p:sldId id="610" r:id="rId56"/>
    <p:sldId id="612" r:id="rId57"/>
    <p:sldId id="613" r:id="rId58"/>
    <p:sldId id="614" r:id="rId59"/>
    <p:sldId id="615" r:id="rId60"/>
    <p:sldId id="616" r:id="rId61"/>
    <p:sldId id="618" r:id="rId62"/>
    <p:sldId id="630" r:id="rId63"/>
    <p:sldId id="619" r:id="rId64"/>
    <p:sldId id="620" r:id="rId65"/>
    <p:sldId id="621" r:id="rId66"/>
    <p:sldId id="622" r:id="rId67"/>
    <p:sldId id="623" r:id="rId68"/>
    <p:sldId id="624" r:id="rId69"/>
    <p:sldId id="625" r:id="rId70"/>
    <p:sldId id="626" r:id="rId71"/>
    <p:sldId id="631" r:id="rId72"/>
    <p:sldId id="632" r:id="rId73"/>
    <p:sldId id="633" r:id="rId74"/>
    <p:sldId id="653" r:id="rId75"/>
    <p:sldId id="634" r:id="rId76"/>
    <p:sldId id="635" r:id="rId77"/>
    <p:sldId id="636" r:id="rId78"/>
    <p:sldId id="637" r:id="rId79"/>
    <p:sldId id="638" r:id="rId80"/>
    <p:sldId id="639" r:id="rId81"/>
    <p:sldId id="640" r:id="rId82"/>
    <p:sldId id="641" r:id="rId83"/>
    <p:sldId id="642" r:id="rId84"/>
    <p:sldId id="643" r:id="rId85"/>
    <p:sldId id="644" r:id="rId86"/>
    <p:sldId id="645" r:id="rId87"/>
    <p:sldId id="646" r:id="rId88"/>
    <p:sldId id="647" r:id="rId89"/>
    <p:sldId id="648" r:id="rId90"/>
    <p:sldId id="739" r:id="rId91"/>
    <p:sldId id="740" r:id="rId92"/>
    <p:sldId id="649" r:id="rId93"/>
    <p:sldId id="741" r:id="rId94"/>
    <p:sldId id="742" r:id="rId95"/>
    <p:sldId id="743" r:id="rId96"/>
    <p:sldId id="744" r:id="rId97"/>
    <p:sldId id="650" r:id="rId98"/>
    <p:sldId id="745" r:id="rId99"/>
    <p:sldId id="746" r:id="rId100"/>
    <p:sldId id="651" r:id="rId101"/>
    <p:sldId id="747" r:id="rId102"/>
    <p:sldId id="748" r:id="rId103"/>
    <p:sldId id="749" r:id="rId104"/>
    <p:sldId id="750" r:id="rId105"/>
    <p:sldId id="652" r:id="rId106"/>
    <p:sldId id="751" r:id="rId107"/>
    <p:sldId id="752" r:id="rId108"/>
    <p:sldId id="753" r:id="rId109"/>
    <p:sldId id="754" r:id="rId110"/>
    <p:sldId id="833" r:id="rId111"/>
    <p:sldId id="724" r:id="rId112"/>
  </p:sldIdLst>
  <p:sldSz cx="9144000" cy="6858000" type="screen4x3"/>
  <p:notesSz cx="6858000" cy="9144000"/>
  <p:embeddedFontLst>
    <p:embeddedFont>
      <p:font typeface="Libra BT" pitchFamily="66" charset="0"/>
      <p:regular r:id="rId113"/>
    </p:embeddedFont>
    <p:embeddedFont>
      <p:font typeface="DF Calligraphic Ornaments LET" pitchFamily="2" charset="2"/>
      <p:regular r:id="rId114"/>
    </p:embeddedFont>
    <p:embeddedFont>
      <p:font typeface="Arial Narrow" pitchFamily="34" charset="0"/>
      <p:regular r:id="rId115"/>
      <p:bold r:id="rId116"/>
      <p:italic r:id="rId117"/>
      <p:boldItalic r:id="rId118"/>
    </p:embeddedFont>
    <p:embeddedFont>
      <p:font typeface="CentSchbook BT" pitchFamily="18" charset="0"/>
      <p:regular r:id="rId119"/>
      <p:bold r:id="rId120"/>
      <p:italic r:id="rId121"/>
      <p:boldItalic r:id="rId122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66"/>
    <a:srgbClr val="000099"/>
    <a:srgbClr val="0033CC"/>
    <a:srgbClr val="00FFFF"/>
    <a:srgbClr val="FFFFFF"/>
    <a:srgbClr val="FF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9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5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font" Target="fonts/font1.fntdata"/><Relationship Id="rId118" Type="http://schemas.openxmlformats.org/officeDocument/2006/relationships/font" Target="fonts/font6.fntdata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font" Target="fonts/font4.fntdata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font" Target="fonts/font2.fntdata"/><Relationship Id="rId119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8.fntdata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54041-3E94-481A-8401-F2DC62213D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CF80E-141A-405C-B538-62AAD3C861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5565F-1B0B-4AAB-8972-FD6A5D7A37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780D1-5105-49E6-A0D6-38C979007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3F867-C1E0-49AE-92AF-A896645932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4BE3A-C21B-4B83-BD1C-9446C89414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38022-3157-4CF0-8A5E-7B42385B5B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4C9619-C522-40A4-8376-013D922D21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96047-0D6B-4422-9597-0561E6DBD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039C-31E9-4D11-BC91-E8C6DAEEF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F6C64-DCF5-4D02-A70F-8FF5EF8BFE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B483C7DD-89ED-4B3B-A563-D378C78854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hinduistas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creencias generales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25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762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56857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Hinduistas</a:t>
            </a:r>
            <a:b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 hindúes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diferencia entre</a:t>
            </a:r>
            <a:b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dos términos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1242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0163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hinduismo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0163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hinduismo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914400" y="457200"/>
            <a:ext cx="1219200" cy="1143000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0163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hinduismo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112264" y="1609344"/>
            <a:ext cx="1905000" cy="762000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2057400" y="2362200"/>
            <a:ext cx="1905000" cy="1143000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0163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hinduismo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343400" y="914400"/>
            <a:ext cx="1524000" cy="609600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0163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hinduismo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6172200" y="762000"/>
            <a:ext cx="2286000" cy="1219200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0163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hinduismo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3126" name="Text Box 6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religión</a:t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bastante compleja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9747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tiene ningún fundador particular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2195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92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 breve resumen</a:t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su desarrollo histórico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5269" name="Text Box 5"/>
          <p:cNvSpPr txBox="1">
            <a:spLocks noChangeArrowheads="1"/>
          </p:cNvSpPr>
          <p:nvPr/>
        </p:nvSpPr>
        <p:spPr bwMode="auto">
          <a:xfrm rot="974410">
            <a:off x="4495800" y="1447800"/>
            <a:ext cx="21669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Himalaya</a:t>
            </a:r>
            <a:endParaRPr lang="en-US" sz="40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6293" name="Text Box 5"/>
          <p:cNvSpPr txBox="1">
            <a:spLocks noChangeArrowheads="1"/>
          </p:cNvSpPr>
          <p:nvPr/>
        </p:nvSpPr>
        <p:spPr bwMode="auto">
          <a:xfrm rot="974410">
            <a:off x="4495800" y="1447800"/>
            <a:ext cx="21669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Himalaya</a:t>
            </a:r>
            <a:endParaRPr lang="en-US" sz="40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396294" name="Text Box 6"/>
          <p:cNvSpPr txBox="1">
            <a:spLocks noChangeArrowheads="1"/>
          </p:cNvSpPr>
          <p:nvPr/>
        </p:nvSpPr>
        <p:spPr bwMode="auto">
          <a:xfrm>
            <a:off x="6526213" y="2590800"/>
            <a:ext cx="26177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Río </a:t>
            </a:r>
            <a:r>
              <a:rPr lang="es-VE" sz="4000" dirty="0" err="1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ganges</a:t>
            </a:r>
            <a:endParaRPr lang="en-US" sz="40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7316" name="Text Box 4"/>
          <p:cNvSpPr txBox="1">
            <a:spLocks noChangeArrowheads="1"/>
          </p:cNvSpPr>
          <p:nvPr/>
        </p:nvSpPr>
        <p:spPr bwMode="auto">
          <a:xfrm rot="974410">
            <a:off x="4495800" y="1447800"/>
            <a:ext cx="21669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Himalaya</a:t>
            </a:r>
            <a:endParaRPr lang="en-US" sz="40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397317" name="Text Box 5"/>
          <p:cNvSpPr txBox="1">
            <a:spLocks noChangeArrowheads="1"/>
          </p:cNvSpPr>
          <p:nvPr/>
        </p:nvSpPr>
        <p:spPr bwMode="auto">
          <a:xfrm>
            <a:off x="6526213" y="2590800"/>
            <a:ext cx="26177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Río </a:t>
            </a:r>
            <a:r>
              <a:rPr lang="es-VE" sz="4000" dirty="0" err="1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ganges</a:t>
            </a:r>
            <a:endParaRPr lang="en-US" sz="40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397318" name="Text Box 6"/>
          <p:cNvSpPr txBox="1">
            <a:spLocks noChangeArrowheads="1"/>
          </p:cNvSpPr>
          <p:nvPr/>
        </p:nvSpPr>
        <p:spPr bwMode="auto">
          <a:xfrm rot="60921874">
            <a:off x="1477169" y="1494631"/>
            <a:ext cx="2014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Río indo</a:t>
            </a:r>
            <a:endParaRPr lang="en-US" sz="40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8342" name="Text Box 6"/>
          <p:cNvSpPr txBox="1">
            <a:spLocks noChangeArrowheads="1"/>
          </p:cNvSpPr>
          <p:nvPr/>
        </p:nvSpPr>
        <p:spPr bwMode="auto">
          <a:xfrm rot="1977361">
            <a:off x="2935288" y="1736725"/>
            <a:ext cx="29321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Los drávidas</a:t>
            </a:r>
            <a:endParaRPr lang="en-US" sz="40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9365" name="Text Box 5"/>
          <p:cNvSpPr txBox="1">
            <a:spLocks noChangeArrowheads="1"/>
          </p:cNvSpPr>
          <p:nvPr/>
        </p:nvSpPr>
        <p:spPr bwMode="auto">
          <a:xfrm rot="1200000">
            <a:off x="3700463" y="2103120"/>
            <a:ext cx="22431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29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Los drávidas</a:t>
            </a:r>
            <a:endParaRPr lang="en-US" sz="29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399366" name="Text Box 6"/>
          <p:cNvSpPr txBox="1">
            <a:spLocks noChangeArrowheads="1"/>
          </p:cNvSpPr>
          <p:nvPr/>
        </p:nvSpPr>
        <p:spPr bwMode="auto">
          <a:xfrm>
            <a:off x="533400" y="60325"/>
            <a:ext cx="6889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es-VE" sz="3000">
                <a:solidFill>
                  <a:schemeClr val="tx1"/>
                </a:solidFill>
                <a:latin typeface="Libra BT" pitchFamily="66" charset="0"/>
              </a:rPr>
              <a:t>Los</a:t>
            </a:r>
            <a:endParaRPr lang="en-US" sz="3000">
              <a:solidFill>
                <a:schemeClr val="tx1"/>
              </a:solidFill>
              <a:latin typeface="Libra BT" pitchFamily="66" charset="0"/>
            </a:endParaRPr>
          </a:p>
        </p:txBody>
      </p:sp>
      <p:sp>
        <p:nvSpPr>
          <p:cNvPr id="399367" name="Text Box 7"/>
          <p:cNvSpPr txBox="1">
            <a:spLocks noChangeArrowheads="1"/>
          </p:cNvSpPr>
          <p:nvPr/>
        </p:nvSpPr>
        <p:spPr bwMode="auto">
          <a:xfrm>
            <a:off x="990600" y="288925"/>
            <a:ext cx="10556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es-VE" sz="3000">
                <a:solidFill>
                  <a:schemeClr val="tx1"/>
                </a:solidFill>
                <a:latin typeface="Libra BT" pitchFamily="66" charset="0"/>
              </a:rPr>
              <a:t>arios</a:t>
            </a:r>
            <a:endParaRPr lang="en-US" sz="3000">
              <a:solidFill>
                <a:schemeClr val="tx1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0389" name="Text Box 5"/>
          <p:cNvSpPr txBox="1">
            <a:spLocks noChangeArrowheads="1"/>
          </p:cNvSpPr>
          <p:nvPr/>
        </p:nvSpPr>
        <p:spPr bwMode="auto">
          <a:xfrm rot="1200000">
            <a:off x="3700463" y="2103120"/>
            <a:ext cx="22431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2900" dirty="0"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Los drávidas</a:t>
            </a:r>
            <a:endParaRPr lang="en-US" sz="2900" dirty="0">
              <a:effectLst>
                <a:glow rad="1016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533400" y="60325"/>
            <a:ext cx="6889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es-VE" sz="3000">
                <a:solidFill>
                  <a:schemeClr val="tx1"/>
                </a:solidFill>
                <a:latin typeface="Libra BT" pitchFamily="66" charset="0"/>
              </a:rPr>
              <a:t>Los</a:t>
            </a:r>
            <a:endParaRPr lang="en-US" sz="3000">
              <a:solidFill>
                <a:schemeClr val="tx1"/>
              </a:solidFill>
              <a:latin typeface="Libra BT" pitchFamily="66" charset="0"/>
            </a:endParaRPr>
          </a:p>
        </p:txBody>
      </p:sp>
      <p:sp>
        <p:nvSpPr>
          <p:cNvPr id="400391" name="Text Box 7"/>
          <p:cNvSpPr txBox="1">
            <a:spLocks noChangeArrowheads="1"/>
          </p:cNvSpPr>
          <p:nvPr/>
        </p:nvSpPr>
        <p:spPr bwMode="auto">
          <a:xfrm>
            <a:off x="990600" y="288925"/>
            <a:ext cx="10556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es-VE" sz="3000">
                <a:solidFill>
                  <a:schemeClr val="tx1"/>
                </a:solidFill>
                <a:latin typeface="Libra BT" pitchFamily="66" charset="0"/>
              </a:rPr>
              <a:t>arios</a:t>
            </a:r>
            <a:endParaRPr lang="en-US" sz="3000">
              <a:solidFill>
                <a:schemeClr val="tx1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0771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Tiene muchas escrituras, ninguna con toda autoridad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1795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61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tiene credo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628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sincrética </a:t>
            </a: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ecléctica </a:t>
            </a: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su naturaleza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3843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de las religiones más antiguas que todavía vive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“sanatana dharma”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1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Algunas de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sus escrituras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71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las vedas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2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veda más importante es la rig-veda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4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Las vedas incluyen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tres secciones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3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76800" y="0"/>
            <a:ext cx="42672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mantras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endParaRPr lang="es-VE" sz="540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3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76800" y="0"/>
            <a:ext cx="42672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mantras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endParaRPr lang="es-VE" sz="540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403461" name="Rectangle 5"/>
          <p:cNvSpPr>
            <a:spLocks noChangeArrowheads="1"/>
          </p:cNvSpPr>
          <p:nvPr/>
        </p:nvSpPr>
        <p:spPr bwMode="auto">
          <a:xfrm>
            <a:off x="4876800" y="0"/>
            <a:ext cx="426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/>
            </a:r>
            <a:br>
              <a:rPr lang="es-VE" sz="5400">
                <a:latin typeface="Libra BT" pitchFamily="66" charset="0"/>
              </a:rPr>
            </a:br>
            <a:r>
              <a:rPr lang="es-VE" sz="5400">
                <a:latin typeface="Libra BT" pitchFamily="66" charset="0"/>
              </a:rPr>
              <a:t>brahmanas</a:t>
            </a:r>
            <a:br>
              <a:rPr lang="es-VE" sz="5400">
                <a:latin typeface="Libra BT" pitchFamily="66" charset="0"/>
              </a:rPr>
            </a:br>
            <a:endParaRPr lang="es-VE" sz="54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3461" name="Rectangle 5"/>
          <p:cNvSpPr>
            <a:spLocks noChangeArrowheads="1"/>
          </p:cNvSpPr>
          <p:nvPr/>
        </p:nvSpPr>
        <p:spPr bwMode="auto">
          <a:xfrm>
            <a:off x="4876800" y="0"/>
            <a:ext cx="426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/>
            </a:r>
            <a:br>
              <a:rPr lang="es-VE" sz="5400">
                <a:latin typeface="Libra BT" pitchFamily="66" charset="0"/>
              </a:rPr>
            </a:br>
            <a:r>
              <a:rPr lang="es-VE" sz="5400">
                <a:latin typeface="Libra BT" pitchFamily="66" charset="0"/>
              </a:rPr>
              <a:t>brahmanas</a:t>
            </a:r>
            <a:br>
              <a:rPr lang="es-VE" sz="5400">
                <a:latin typeface="Libra BT" pitchFamily="66" charset="0"/>
              </a:rPr>
            </a:br>
            <a:endParaRPr lang="es-VE" sz="5400">
              <a:latin typeface="Libra BT" pitchFamily="66" charset="0"/>
            </a:endParaRPr>
          </a:p>
        </p:txBody>
      </p:sp>
      <p:sp>
        <p:nvSpPr>
          <p:cNvPr id="403462" name="Rectangle 6"/>
          <p:cNvSpPr>
            <a:spLocks noChangeArrowheads="1"/>
          </p:cNvSpPr>
          <p:nvPr/>
        </p:nvSpPr>
        <p:spPr bwMode="auto">
          <a:xfrm>
            <a:off x="4876800" y="0"/>
            <a:ext cx="426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/>
            </a:r>
            <a:br>
              <a:rPr lang="es-VE" sz="5400">
                <a:latin typeface="Libra BT" pitchFamily="66" charset="0"/>
              </a:rPr>
            </a:br>
            <a:r>
              <a:rPr lang="es-VE" sz="5400">
                <a:latin typeface="Libra BT" pitchFamily="66" charset="0"/>
              </a:rPr>
              <a:t/>
            </a:r>
            <a:br>
              <a:rPr lang="es-VE" sz="5400">
                <a:latin typeface="Libra BT" pitchFamily="66" charset="0"/>
              </a:rPr>
            </a:br>
            <a:r>
              <a:rPr lang="es-VE" sz="5400">
                <a:latin typeface="Libra BT" pitchFamily="66" charset="0"/>
              </a:rPr>
              <a:t>upaníshadas</a:t>
            </a:r>
          </a:p>
        </p:txBody>
      </p:sp>
      <p:sp>
        <p:nvSpPr>
          <p:cNvPr id="403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76800" y="0"/>
            <a:ext cx="42672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mantras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endParaRPr lang="es-VE" sz="540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73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En las upaníshadas se desarrolla el monismo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73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Todo fuera de mí es </a:t>
            </a:r>
            <a:r>
              <a:rPr lang="es-VE" sz="4800" dirty="0" err="1" smtClean="0">
                <a:solidFill>
                  <a:srgbClr val="FFFF00"/>
                </a:solidFill>
                <a:latin typeface="Libra BT" pitchFamily="66" charset="0"/>
              </a:rPr>
              <a:t>Brahman</a:t>
            </a: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4800" dirty="0" err="1" smtClean="0">
                <a:solidFill>
                  <a:srgbClr val="FFFF00"/>
                </a:solidFill>
                <a:latin typeface="Libra BT" pitchFamily="66" charset="0"/>
              </a:rPr>
              <a:t>Tood</a:t>
            </a: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 dentro de mí es </a:t>
            </a:r>
            <a:r>
              <a:rPr lang="es-VE" sz="4800" dirty="0" err="1" smtClean="0">
                <a:solidFill>
                  <a:srgbClr val="FFFF00"/>
                </a:solidFill>
                <a:latin typeface="Libra BT" pitchFamily="66" charset="0"/>
              </a:rPr>
              <a:t>atman</a:t>
            </a: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y </a:t>
            </a:r>
            <a:r>
              <a:rPr lang="es-VE" sz="4800" dirty="0" err="1" smtClean="0">
                <a:solidFill>
                  <a:srgbClr val="FFFF00"/>
                </a:solidFill>
                <a:latin typeface="Libra BT" pitchFamily="66" charset="0"/>
              </a:rPr>
              <a:t>Brahman</a:t>
            </a: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 = </a:t>
            </a:r>
            <a:r>
              <a:rPr lang="es-VE" sz="4800" dirty="0" err="1" smtClean="0">
                <a:solidFill>
                  <a:srgbClr val="FFFF00"/>
                </a:solidFill>
                <a:latin typeface="Libra BT" pitchFamily="66" charset="0"/>
              </a:rPr>
              <a:t>atman</a:t>
            </a:r>
            <a:endParaRPr lang="es-VE" sz="48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781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epopeyas</a:t>
            </a:r>
            <a:b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la encarnación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87975"/>
            <a:ext cx="7772400" cy="1470025"/>
          </a:xfrm>
          <a:effectLst/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vishnu</a:t>
            </a:r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7043738" y="6613525"/>
            <a:ext cx="21002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Steve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Jurvetson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1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387975"/>
            <a:ext cx="46482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latin typeface="Libra BT" pitchFamily="66" charset="0"/>
              </a:rPr>
              <a:t>Rama</a:t>
            </a:r>
          </a:p>
        </p:txBody>
      </p:sp>
      <p:sp>
        <p:nvSpPr>
          <p:cNvPr id="141318" name="Rectangle 6"/>
          <p:cNvSpPr>
            <a:spLocks noChangeArrowheads="1"/>
          </p:cNvSpPr>
          <p:nvPr/>
        </p:nvSpPr>
        <p:spPr bwMode="auto">
          <a:xfrm>
            <a:off x="4800600" y="5387975"/>
            <a:ext cx="4343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krishna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5513" name="Rectangle 9"/>
          <p:cNvSpPr>
            <a:spLocks noChangeArrowheads="1"/>
          </p:cNvSpPr>
          <p:nvPr/>
        </p:nvSpPr>
        <p:spPr bwMode="auto">
          <a:xfrm>
            <a:off x="0" y="4473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latin typeface="Libra BT" pitchFamily="66" charset="0"/>
              </a:rPr>
              <a:t>Se desarrollaron dos epopeyas, basadas en Rama y en krishna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ramayana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/>
        </p:spPr>
        <p:txBody>
          <a:bodyPr/>
          <a:lstStyle/>
          <a:p>
            <a:r>
              <a:rPr lang="es-VE" sz="66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mahabharata</a:t>
            </a:r>
            <a:endParaRPr lang="es-VE" sz="6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4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24400" y="0"/>
            <a:ext cx="44196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Krishna como encarnación de vishnu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80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24400" y="0"/>
            <a:ext cx="44196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La importancia de la humildad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24400" y="0"/>
            <a:ext cx="44196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La importancia del deber o “dharma”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4294" name="Text Box 6"/>
          <p:cNvSpPr txBox="1">
            <a:spLocks noChangeArrowheads="1"/>
          </p:cNvSpPr>
          <p:nvPr/>
        </p:nvSpPr>
        <p:spPr bwMode="auto">
          <a:xfrm>
            <a:off x="4567237" y="5001768"/>
            <a:ext cx="1833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HinduLara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24400" y="0"/>
            <a:ext cx="44196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La majestad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5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006975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latin typeface="Libra BT" pitchFamily="66" charset="0"/>
              </a:rPr>
              <a:t>Bhagavad gita</a:t>
            </a:r>
          </a:p>
        </p:txBody>
      </p:sp>
      <p:sp>
        <p:nvSpPr>
          <p:cNvPr id="145413" name="Text Box 5"/>
          <p:cNvSpPr txBox="1">
            <a:spLocks noChangeArrowheads="1"/>
          </p:cNvSpPr>
          <p:nvPr/>
        </p:nvSpPr>
        <p:spPr bwMode="auto">
          <a:xfrm>
            <a:off x="7550150" y="4724400"/>
            <a:ext cx="1593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tx1"/>
                </a:solidFill>
                <a:latin typeface="Arial Narrow" pitchFamily="34" charset="0"/>
              </a:rPr>
              <a:t>© Dvptl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83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24400" y="0"/>
            <a:ext cx="44196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La realidad que percibimos es sólo ilusión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Algunos de los</a:t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dioses del hinduismo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6535" name="Text Box 7"/>
          <p:cNvSpPr txBox="1">
            <a:spLocks noChangeArrowheads="1"/>
          </p:cNvSpPr>
          <p:nvPr/>
        </p:nvSpPr>
        <p:spPr bwMode="auto">
          <a:xfrm>
            <a:off x="0" y="6608763"/>
            <a:ext cx="2109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Matthew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Logelin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06536" name="Text Box 8"/>
          <p:cNvSpPr txBox="1">
            <a:spLocks noChangeArrowheads="1"/>
          </p:cNvSpPr>
          <p:nvPr/>
        </p:nvSpPr>
        <p:spPr bwMode="auto">
          <a:xfrm>
            <a:off x="3810000" y="6613525"/>
            <a:ext cx="2116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06538" name="Text Box 10"/>
          <p:cNvSpPr txBox="1">
            <a:spLocks noChangeArrowheads="1"/>
          </p:cNvSpPr>
          <p:nvPr/>
        </p:nvSpPr>
        <p:spPr bwMode="auto">
          <a:xfrm>
            <a:off x="7235825" y="6613525"/>
            <a:ext cx="1908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TongJar322 / Wikimedia Commons</a:t>
            </a:r>
          </a:p>
        </p:txBody>
      </p:sp>
      <p:sp>
        <p:nvSpPr>
          <p:cNvPr id="406540" name="Text Box 12"/>
          <p:cNvSpPr txBox="1">
            <a:spLocks noChangeArrowheads="1"/>
          </p:cNvSpPr>
          <p:nvPr/>
        </p:nvSpPr>
        <p:spPr bwMode="auto">
          <a:xfrm>
            <a:off x="0" y="2463800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Steve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Jurvetson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06546" name="Rectangle 18"/>
          <p:cNvSpPr>
            <a:spLocks noChangeArrowheads="1"/>
          </p:cNvSpPr>
          <p:nvPr/>
        </p:nvSpPr>
        <p:spPr bwMode="auto">
          <a:xfrm>
            <a:off x="0" y="2133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cantidad enorme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7557" name="Rectangle 5"/>
          <p:cNvSpPr>
            <a:spLocks noChangeArrowheads="1"/>
          </p:cNvSpPr>
          <p:nvPr/>
        </p:nvSpPr>
        <p:spPr bwMode="auto">
          <a:xfrm>
            <a:off x="5638800" y="0"/>
            <a:ext cx="350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500" dirty="0" err="1">
                <a:latin typeface="Libra BT" pitchFamily="66" charset="0"/>
              </a:rPr>
              <a:t>Brahman</a:t>
            </a:r>
            <a:r>
              <a:rPr lang="es-VE" sz="6500" dirty="0">
                <a:latin typeface="Libra BT" pitchFamily="66" charset="0"/>
              </a:rPr>
              <a:t/>
            </a:r>
            <a:br>
              <a:rPr lang="es-VE" sz="6500" dirty="0">
                <a:latin typeface="Libra BT" pitchFamily="66" charset="0"/>
              </a:rPr>
            </a:br>
            <a:r>
              <a:rPr lang="es-VE" sz="1400" dirty="0">
                <a:latin typeface="Libra BT" pitchFamily="66" charset="0"/>
              </a:rPr>
              <a:t/>
            </a:r>
            <a:br>
              <a:rPr lang="es-VE" sz="1400" dirty="0">
                <a:latin typeface="Libra BT" pitchFamily="66" charset="0"/>
              </a:rPr>
            </a:br>
            <a:r>
              <a:rPr lang="es-VE" sz="3600" dirty="0">
                <a:latin typeface="DF Calligraphic Ornaments LET" pitchFamily="2" charset="2"/>
              </a:rPr>
              <a:t>[</a:t>
            </a:r>
            <a:r>
              <a:rPr lang="es-VE" sz="6500" dirty="0">
                <a:latin typeface="Libra BT" pitchFamily="66" charset="0"/>
              </a:rPr>
              <a:t/>
            </a:r>
            <a:br>
              <a:rPr lang="es-VE" sz="6500" dirty="0">
                <a:latin typeface="Libra BT" pitchFamily="66" charset="0"/>
              </a:rPr>
            </a:br>
            <a:r>
              <a:rPr lang="es-VE" sz="6500" dirty="0">
                <a:latin typeface="Libra BT" pitchFamily="66" charset="0"/>
              </a:rPr>
              <a:t>el dios</a:t>
            </a:r>
            <a:br>
              <a:rPr lang="es-VE" sz="6500" dirty="0">
                <a:latin typeface="Libra BT" pitchFamily="66" charset="0"/>
              </a:rPr>
            </a:br>
            <a:r>
              <a:rPr lang="es-VE" sz="6500" dirty="0">
                <a:latin typeface="Libra BT" pitchFamily="66" charset="0"/>
              </a:rPr>
              <a:t>creador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95800" y="0"/>
            <a:ext cx="46482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Vishnu</a:t>
            </a:r>
            <a:r>
              <a:rPr lang="es-VE" sz="80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8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80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3600">
                <a:solidFill>
                  <a:srgbClr val="FFFF00"/>
                </a:solidFill>
                <a:latin typeface="DF Calligraphic Ornaments LET" pitchFamily="2" charset="2"/>
              </a:rPr>
              <a:t>[</a:t>
            </a:r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65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preservador o protector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0386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Shiva</a:t>
            </a:r>
            <a:br>
              <a:rPr lang="es-VE" sz="65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3600">
                <a:solidFill>
                  <a:srgbClr val="FFFF00"/>
                </a:solidFill>
                <a:latin typeface="DF Calligraphic Ornaments LET" pitchFamily="2" charset="2"/>
              </a:rPr>
              <a:t>[</a:t>
            </a:r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65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destructor y creador</a:t>
            </a:r>
          </a:p>
        </p:txBody>
      </p:sp>
      <p:sp>
        <p:nvSpPr>
          <p:cNvPr id="147461" name="Text Box 5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8581" name="Text Box 5"/>
          <p:cNvSpPr txBox="1">
            <a:spLocks noChangeArrowheads="1"/>
          </p:cNvSpPr>
          <p:nvPr/>
        </p:nvSpPr>
        <p:spPr bwMode="auto">
          <a:xfrm>
            <a:off x="2743200" y="6613525"/>
            <a:ext cx="2116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08584" name="Rectangle 8"/>
          <p:cNvSpPr>
            <a:spLocks noChangeArrowheads="1"/>
          </p:cNvSpPr>
          <p:nvPr/>
        </p:nvSpPr>
        <p:spPr bwMode="auto">
          <a:xfrm>
            <a:off x="4876800" y="0"/>
            <a:ext cx="426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500" dirty="0" err="1">
                <a:latin typeface="Libra BT" pitchFamily="66" charset="0"/>
              </a:rPr>
              <a:t>Shiva</a:t>
            </a:r>
            <a:r>
              <a:rPr lang="es-VE" sz="6500" dirty="0">
                <a:latin typeface="Libra BT" pitchFamily="66" charset="0"/>
              </a:rPr>
              <a:t/>
            </a:r>
            <a:br>
              <a:rPr lang="es-VE" sz="6500" dirty="0">
                <a:latin typeface="Libra BT" pitchFamily="66" charset="0"/>
              </a:rPr>
            </a:br>
            <a:r>
              <a:rPr lang="es-VE" sz="6500" dirty="0">
                <a:latin typeface="Libra BT" pitchFamily="66" charset="0"/>
              </a:rPr>
              <a:t> </a:t>
            </a:r>
            <a:r>
              <a:rPr lang="es-VE" sz="3600" dirty="0">
                <a:latin typeface="DF Calligraphic Ornaments LET" pitchFamily="2" charset="2"/>
              </a:rPr>
              <a:t>[</a:t>
            </a:r>
            <a:r>
              <a:rPr lang="es-VE" sz="6500" dirty="0">
                <a:latin typeface="Libra BT" pitchFamily="66" charset="0"/>
              </a:rPr>
              <a:t/>
            </a:r>
            <a:br>
              <a:rPr lang="es-VE" sz="6500" dirty="0">
                <a:latin typeface="Libra BT" pitchFamily="66" charset="0"/>
              </a:rPr>
            </a:br>
            <a:r>
              <a:rPr lang="es-VE" sz="5800" dirty="0">
                <a:latin typeface="Libra BT" pitchFamily="66" charset="0"/>
              </a:rPr>
              <a:t>destructor de lo malo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8037" name="Rectangle 5"/>
          <p:cNvSpPr>
            <a:spLocks noChangeArrowheads="1"/>
          </p:cNvSpPr>
          <p:nvPr/>
        </p:nvSpPr>
        <p:spPr bwMode="auto">
          <a:xfrm>
            <a:off x="0" y="0"/>
            <a:ext cx="342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>
                <a:latin typeface="Libra BT" pitchFamily="66" charset="0"/>
              </a:rPr>
              <a:t>Posible “puente” al evangelio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0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0"/>
            <a:ext cx="43434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Shakti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3600">
                <a:solidFill>
                  <a:srgbClr val="FFFF00"/>
                </a:solidFill>
                <a:latin typeface="DF Calligraphic Ornaments LET" pitchFamily="2" charset="2"/>
              </a:rPr>
              <a:t>[</a:t>
            </a:r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65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poder supremo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2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0"/>
            <a:ext cx="43434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dos personi-ficaciones principales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3701" name="Rectangle 5"/>
          <p:cNvSpPr>
            <a:spLocks noChangeArrowheads="1"/>
          </p:cNvSpPr>
          <p:nvPr/>
        </p:nvSpPr>
        <p:spPr bwMode="auto">
          <a:xfrm>
            <a:off x="0" y="0"/>
            <a:ext cx="342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párvati</a:t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> </a:t>
            </a:r>
            <a:r>
              <a:rPr lang="es-VE" sz="3600">
                <a:latin typeface="DF Calligraphic Ornaments LET" pitchFamily="2" charset="2"/>
              </a:rPr>
              <a:t>[</a:t>
            </a:r>
            <a:r>
              <a:rPr lang="es-VE" sz="6600">
                <a:latin typeface="Libra BT" pitchFamily="66" charset="0"/>
              </a:rPr>
              <a:t> </a:t>
            </a:r>
            <a:br>
              <a:rPr lang="es-VE" sz="6600">
                <a:latin typeface="Libra BT" pitchFamily="66" charset="0"/>
              </a:rPr>
            </a:br>
            <a:r>
              <a:rPr lang="es-VE" sz="6000">
                <a:latin typeface="Libra BT" pitchFamily="66" charset="0"/>
              </a:rPr>
              <a:t>esposa de shiva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4725" name="Rectangle 5"/>
          <p:cNvSpPr>
            <a:spLocks noChangeArrowheads="1"/>
          </p:cNvSpPr>
          <p:nvPr/>
        </p:nvSpPr>
        <p:spPr bwMode="auto">
          <a:xfrm>
            <a:off x="624840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300" dirty="0" err="1">
                <a:latin typeface="Libra BT" pitchFamily="66" charset="0"/>
              </a:rPr>
              <a:t>lakshmi</a:t>
            </a:r>
            <a:r>
              <a:rPr lang="es-VE" sz="6600" dirty="0">
                <a:latin typeface="Libra BT" pitchFamily="66" charset="0"/>
              </a:rPr>
              <a:t/>
            </a:r>
            <a:br>
              <a:rPr lang="es-VE" sz="6600" dirty="0">
                <a:latin typeface="Libra BT" pitchFamily="66" charset="0"/>
              </a:rPr>
            </a:br>
            <a:r>
              <a:rPr lang="es-VE" sz="6600" dirty="0">
                <a:latin typeface="Libra BT" pitchFamily="66" charset="0"/>
              </a:rPr>
              <a:t> </a:t>
            </a:r>
            <a:r>
              <a:rPr lang="es-VE" sz="3600" dirty="0">
                <a:latin typeface="DF Calligraphic Ornaments LET" pitchFamily="2" charset="2"/>
              </a:rPr>
              <a:t>[</a:t>
            </a:r>
            <a:r>
              <a:rPr lang="es-VE" sz="6600" dirty="0">
                <a:latin typeface="Libra BT" pitchFamily="66" charset="0"/>
              </a:rPr>
              <a:t> </a:t>
            </a:r>
            <a:br>
              <a:rPr lang="es-VE" sz="6600" dirty="0">
                <a:latin typeface="Libra BT" pitchFamily="66" charset="0"/>
              </a:rPr>
            </a:br>
            <a:r>
              <a:rPr lang="es-VE" sz="6000" dirty="0">
                <a:latin typeface="Libra BT" pitchFamily="66" charset="0"/>
              </a:rPr>
              <a:t>esposa de </a:t>
            </a:r>
            <a:r>
              <a:rPr lang="es-VE" sz="6000" dirty="0" err="1">
                <a:latin typeface="Libra BT" pitchFamily="66" charset="0"/>
              </a:rPr>
              <a:t>vishnu</a:t>
            </a:r>
            <a:endParaRPr lang="es-VE" sz="60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5749" name="Rectangle 5"/>
          <p:cNvSpPr>
            <a:spLocks noChangeArrowheads="1"/>
          </p:cNvSpPr>
          <p:nvPr/>
        </p:nvSpPr>
        <p:spPr bwMode="auto">
          <a:xfrm>
            <a:off x="0" y="0"/>
            <a:ext cx="4419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latin typeface="Libra BT" pitchFamily="66" charset="0"/>
              </a:rPr>
              <a:t>Kali</a:t>
            </a:r>
            <a:r>
              <a:rPr lang="es-VE" sz="8000" dirty="0">
                <a:latin typeface="Libra BT" pitchFamily="66" charset="0"/>
              </a:rPr>
              <a:t/>
            </a:r>
            <a:br>
              <a:rPr lang="es-VE" sz="8000" dirty="0">
                <a:latin typeface="Libra BT" pitchFamily="66" charset="0"/>
              </a:rPr>
            </a:br>
            <a:r>
              <a:rPr lang="es-VE" sz="8000" dirty="0">
                <a:latin typeface="Libra BT" pitchFamily="66" charset="0"/>
              </a:rPr>
              <a:t> </a:t>
            </a:r>
            <a:r>
              <a:rPr lang="es-VE" sz="3600" dirty="0">
                <a:latin typeface="DF Calligraphic Ornaments LET" pitchFamily="2" charset="2"/>
              </a:rPr>
              <a:t>[</a:t>
            </a:r>
            <a:r>
              <a:rPr lang="es-VE" sz="3600" dirty="0">
                <a:latin typeface="Libra BT" pitchFamily="66" charset="0"/>
              </a:rPr>
              <a:t/>
            </a:r>
            <a:br>
              <a:rPr lang="es-VE" sz="3600" dirty="0">
                <a:latin typeface="Libra BT" pitchFamily="66" charset="0"/>
              </a:rPr>
            </a:br>
            <a:r>
              <a:rPr lang="es-VE" sz="6000" dirty="0">
                <a:latin typeface="Libra BT" pitchFamily="66" charset="0"/>
              </a:rPr>
              <a:t>los aspectos malignos de dios</a:t>
            </a:r>
            <a:endParaRPr lang="es-VE" sz="6000" dirty="0">
              <a:latin typeface="DF Calligraphic Ornaments LET" pitchFamily="2" charset="2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7616132" y="6611779"/>
            <a:ext cx="16802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SloW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624840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000">
              <a:latin typeface="Libra BT" pitchFamily="66" charset="0"/>
            </a:endParaRPr>
          </a:p>
        </p:txBody>
      </p:sp>
      <p:sp>
        <p:nvSpPr>
          <p:cNvPr id="418823" name="Text Box 7"/>
          <p:cNvSpPr txBox="1">
            <a:spLocks noChangeArrowheads="1"/>
          </p:cNvSpPr>
          <p:nvPr/>
        </p:nvSpPr>
        <p:spPr bwMode="auto">
          <a:xfrm>
            <a:off x="7027863" y="6019800"/>
            <a:ext cx="2116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2131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32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Muchos</a:t>
            </a:r>
            <a:b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dioses menores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9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0" y="0"/>
            <a:ext cx="53340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>
                <a:solidFill>
                  <a:srgbClr val="FFFF00"/>
                </a:solidFill>
                <a:latin typeface="Libra BT" pitchFamily="66" charset="0"/>
              </a:rPr>
              <a:t>ganesha</a:t>
            </a:r>
          </a:p>
        </p:txBody>
      </p:sp>
      <p:sp>
        <p:nvSpPr>
          <p:cNvPr id="419845" name="Text Box 5"/>
          <p:cNvSpPr txBox="1">
            <a:spLocks noChangeArrowheads="1"/>
          </p:cNvSpPr>
          <p:nvPr/>
        </p:nvSpPr>
        <p:spPr bwMode="auto">
          <a:xfrm>
            <a:off x="0" y="5969000"/>
            <a:ext cx="1541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Nyo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0869" name="Rectangle 5"/>
          <p:cNvSpPr>
            <a:spLocks noChangeArrowheads="1"/>
          </p:cNvSpPr>
          <p:nvPr/>
        </p:nvSpPr>
        <p:spPr bwMode="auto">
          <a:xfrm>
            <a:off x="685800" y="5387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animales</a:t>
            </a:r>
          </a:p>
        </p:txBody>
      </p:sp>
      <p:sp>
        <p:nvSpPr>
          <p:cNvPr id="420871" name="Text Box 7"/>
          <p:cNvSpPr txBox="1">
            <a:spLocks noChangeArrowheads="1"/>
          </p:cNvSpPr>
          <p:nvPr/>
        </p:nvSpPr>
        <p:spPr bwMode="auto">
          <a:xfrm>
            <a:off x="7391400" y="6613525"/>
            <a:ext cx="1755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John Hill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1893" name="Text Box 5"/>
          <p:cNvSpPr txBox="1">
            <a:spLocks noChangeArrowheads="1"/>
          </p:cNvSpPr>
          <p:nvPr/>
        </p:nvSpPr>
        <p:spPr bwMode="auto">
          <a:xfrm>
            <a:off x="0" y="6273800"/>
            <a:ext cx="1846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Babasteve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21894" name="Rectangle 6"/>
          <p:cNvSpPr>
            <a:spLocks noChangeArrowheads="1"/>
          </p:cNvSpPr>
          <p:nvPr/>
        </p:nvSpPr>
        <p:spPr bwMode="auto">
          <a:xfrm>
            <a:off x="685800" y="5257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ríos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2917" name="Text Box 5"/>
          <p:cNvSpPr txBox="1">
            <a:spLocks noChangeArrowheads="1"/>
          </p:cNvSpPr>
          <p:nvPr/>
        </p:nvSpPr>
        <p:spPr bwMode="auto">
          <a:xfrm>
            <a:off x="0" y="6227763"/>
            <a:ext cx="2728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Luca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Galuzzi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– www.galuzzi.it / Wikimedia Commons</a:t>
            </a:r>
          </a:p>
        </p:txBody>
      </p:sp>
      <p:sp>
        <p:nvSpPr>
          <p:cNvPr id="422918" name="Rectangle 6"/>
          <p:cNvSpPr>
            <a:spLocks noChangeArrowheads="1"/>
          </p:cNvSpPr>
          <p:nvPr/>
        </p:nvSpPr>
        <p:spPr bwMode="auto">
          <a:xfrm>
            <a:off x="685800" y="50292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montañas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3942" name="Rectangle 6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serpientes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4965" name="Rectangle 5"/>
          <p:cNvSpPr>
            <a:spLocks noChangeArrowheads="1"/>
          </p:cNvSpPr>
          <p:nvPr/>
        </p:nvSpPr>
        <p:spPr bwMode="auto">
          <a:xfrm>
            <a:off x="5257800" y="130175"/>
            <a:ext cx="3886200" cy="47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Hasta cierto punto, personas también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5989" name="Rectangle 5"/>
          <p:cNvSpPr>
            <a:spLocks noChangeArrowheads="1"/>
          </p:cNvSpPr>
          <p:nvPr/>
        </p:nvSpPr>
        <p:spPr bwMode="auto">
          <a:xfrm>
            <a:off x="0" y="5387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brahmines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27011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270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adoración de todo</a:t>
            </a:r>
            <a:b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- el panteísmo -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3155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331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creación</a:t>
            </a:r>
            <a:b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el hinduismo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4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854575"/>
            <a:ext cx="77724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Todo el universo es parte de dios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5205" name="Text Box 5"/>
          <p:cNvSpPr txBox="1">
            <a:spLocks noChangeArrowheads="1"/>
          </p:cNvSpPr>
          <p:nvPr/>
        </p:nvSpPr>
        <p:spPr bwMode="auto">
          <a:xfrm>
            <a:off x="7548563" y="6613525"/>
            <a:ext cx="15954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Cortesía NASA / JPL - Caltech</a:t>
            </a:r>
          </a:p>
        </p:txBody>
      </p:sp>
      <p:sp>
        <p:nvSpPr>
          <p:cNvPr id="435206" name="Rectangle 6"/>
          <p:cNvSpPr>
            <a:spLocks noChangeArrowheads="1"/>
          </p:cNvSpPr>
          <p:nvPr/>
        </p:nvSpPr>
        <p:spPr bwMode="auto">
          <a:xfrm>
            <a:off x="685800" y="48545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 universo</a:t>
            </a:r>
            <a:b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sin límite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5685" name="Text Box 5"/>
          <p:cNvSpPr txBox="1">
            <a:spLocks noChangeArrowheads="1"/>
          </p:cNvSpPr>
          <p:nvPr/>
        </p:nvSpPr>
        <p:spPr bwMode="auto">
          <a:xfrm>
            <a:off x="7548563" y="6613525"/>
            <a:ext cx="15954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Cortesía NASA / JPL - Caltech</a:t>
            </a:r>
          </a:p>
        </p:txBody>
      </p:sp>
      <p:sp>
        <p:nvSpPr>
          <p:cNvPr id="455686" name="Rectangle 6"/>
          <p:cNvSpPr>
            <a:spLocks noChangeArrowheads="1"/>
          </p:cNvSpPr>
          <p:nvPr/>
        </p:nvSpPr>
        <p:spPr bwMode="auto">
          <a:xfrm>
            <a:off x="685800" y="48545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creación continua o cíclica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6229" name="Rectangle 5"/>
          <p:cNvSpPr>
            <a:spLocks noChangeArrowheads="1"/>
          </p:cNvSpPr>
          <p:nvPr/>
        </p:nvSpPr>
        <p:spPr bwMode="auto">
          <a:xfrm>
            <a:off x="0" y="0"/>
            <a:ext cx="350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Todo creado viene directa-mente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72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854575"/>
            <a:ext cx="7772400" cy="1470025"/>
          </a:xfrm>
          <a:effectLst/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Todo es divino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8275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382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Conceptos</a:t>
            </a:r>
            <a:b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la creación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929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védico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40325" name="Rectangle 5"/>
          <p:cNvSpPr>
            <a:spLocks noChangeArrowheads="1"/>
          </p:cNvSpPr>
          <p:nvPr/>
        </p:nvSpPr>
        <p:spPr bwMode="auto">
          <a:xfrm>
            <a:off x="1524000" y="5464175"/>
            <a:ext cx="6096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prajapati</a:t>
            </a:r>
            <a:endParaRPr lang="es-VE" sz="8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413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entre los seguidores de </a:t>
            </a:r>
            <a:r>
              <a:rPr lang="es-VE" sz="66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vishnu</a:t>
            </a:r>
            <a:endParaRPr lang="es-VE" sz="6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45443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454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entre los seguidores de shiva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46469" name="Text Box 5"/>
          <p:cNvSpPr txBox="1">
            <a:spLocks noChangeArrowheads="1"/>
          </p:cNvSpPr>
          <p:nvPr/>
        </p:nvSpPr>
        <p:spPr bwMode="auto">
          <a:xfrm>
            <a:off x="4876800" y="6613525"/>
            <a:ext cx="2116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47491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474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entre los seguidores de shakti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4953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4495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Comparación con el cristianismo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05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056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</a:t>
            </a:r>
          </a:p>
        </p:txBody>
      </p:sp>
      <p:sp>
        <p:nvSpPr>
          <p:cNvPr id="45056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056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05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056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Hay un solo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056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</a:t>
            </a:r>
          </a:p>
        </p:txBody>
      </p:sp>
      <p:sp>
        <p:nvSpPr>
          <p:cNvPr id="45056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056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05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0563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Hay miles de dioses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056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Hay un solo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056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</a:t>
            </a:r>
          </a:p>
        </p:txBody>
      </p:sp>
      <p:sp>
        <p:nvSpPr>
          <p:cNvPr id="45056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056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1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9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Creador y creación</a:t>
            </a:r>
          </a:p>
        </p:txBody>
      </p:sp>
      <p:sp>
        <p:nvSpPr>
          <p:cNvPr id="45159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9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1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8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Creador y creación son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distintos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159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Creador y creación</a:t>
            </a:r>
          </a:p>
        </p:txBody>
      </p:sp>
      <p:sp>
        <p:nvSpPr>
          <p:cNvPr id="45159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9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1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8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Creador y creación son distintos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Hombre distinto a lo demás de la creación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159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Creador y creación</a:t>
            </a:r>
          </a:p>
        </p:txBody>
      </p:sp>
      <p:sp>
        <p:nvSpPr>
          <p:cNvPr id="45159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9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1587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Creador y creación son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uno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1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8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Creador y creación son distintos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Hombre distinto a lo demás de la creación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159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Creador y creación</a:t>
            </a:r>
          </a:p>
        </p:txBody>
      </p:sp>
      <p:sp>
        <p:nvSpPr>
          <p:cNvPr id="45159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9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1587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Creador y creación son uno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No hay distinciones muy grandes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1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8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Creador y creación son distintos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Hombre distinto a lo demás de la creación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159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Creador y creación</a:t>
            </a:r>
          </a:p>
        </p:txBody>
      </p:sp>
      <p:sp>
        <p:nvSpPr>
          <p:cNvPr id="45159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159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26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261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Comienzo de creación</a:t>
            </a:r>
          </a:p>
        </p:txBody>
      </p:sp>
      <p:sp>
        <p:nvSpPr>
          <p:cNvPr id="45261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261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26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2612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creación comenzó con nada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261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Comienzo de creación</a:t>
            </a:r>
          </a:p>
        </p:txBody>
      </p:sp>
      <p:sp>
        <p:nvSpPr>
          <p:cNvPr id="45261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261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2611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creación comenzó con algo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26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2612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creación comenzó con nada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261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Comienzo de creación</a:t>
            </a:r>
          </a:p>
        </p:txBody>
      </p:sp>
      <p:sp>
        <p:nvSpPr>
          <p:cNvPr id="45261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261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36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3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Naturaleza de creación</a:t>
            </a:r>
          </a:p>
        </p:txBody>
      </p:sp>
      <p:sp>
        <p:nvSpPr>
          <p:cNvPr id="45363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4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36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3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personal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363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Naturaleza de creación</a:t>
            </a:r>
          </a:p>
        </p:txBody>
      </p:sp>
      <p:sp>
        <p:nvSpPr>
          <p:cNvPr id="45363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4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36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3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personal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Hombre creado de forma muy especial con un propósito especial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363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Naturaleza de creación</a:t>
            </a:r>
          </a:p>
        </p:txBody>
      </p:sp>
      <p:sp>
        <p:nvSpPr>
          <p:cNvPr id="45363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4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3635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impersonal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36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3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personal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Hombre creado de forma muy especial con un propósito especial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363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Naturaleza de creación</a:t>
            </a:r>
          </a:p>
        </p:txBody>
      </p:sp>
      <p:sp>
        <p:nvSpPr>
          <p:cNvPr id="45363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4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3635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impersonal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Individuos no son tan importantes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36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3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personal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Hombre creado de forma muy especial con un propósito especial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363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Naturaleza de creación</a:t>
            </a:r>
          </a:p>
        </p:txBody>
      </p:sp>
      <p:sp>
        <p:nvSpPr>
          <p:cNvPr id="45363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364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46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2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 historia</a:t>
            </a:r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4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46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0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Historia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lineal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4662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 historia</a:t>
            </a:r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4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46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0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Historia lineal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e historia tienen un propósito y un comienzo y fin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4662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 historia</a:t>
            </a:r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4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4659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Historia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cíclica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46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0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Historia lineal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e historia tienen un propósito y un comienzo y fin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4662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 historia</a:t>
            </a:r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4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4659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Historia cíclica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carece de propósito y de principio y fin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46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0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Historia lineal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Creación e historia tienen un propósito y un comienzo y fin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454662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 historia</a:t>
            </a:r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54664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3937</TotalTime>
  <Words>848</Words>
  <Application>Microsoft Office PowerPoint</Application>
  <PresentationFormat>On-screen Show (4:3)</PresentationFormat>
  <Paragraphs>245</Paragraphs>
  <Slides>111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8" baseType="lpstr">
      <vt:lpstr>Arial</vt:lpstr>
      <vt:lpstr>Libra BT</vt:lpstr>
      <vt:lpstr>Wingdings</vt:lpstr>
      <vt:lpstr>DF Calligraphic Ornaments LET</vt:lpstr>
      <vt:lpstr>Arial Narrow</vt:lpstr>
      <vt:lpstr>CentSchbook BT</vt:lpstr>
      <vt:lpstr>Default Design</vt:lpstr>
      <vt:lpstr>Los hinduistas   sus creencias generales</vt:lpstr>
      <vt:lpstr>Hinduistas e hindúes  la diferencia entre los dos términos</vt:lpstr>
      <vt:lpstr>El hinduismo</vt:lpstr>
      <vt:lpstr>El hinduismo</vt:lpstr>
      <vt:lpstr>El hinduismo</vt:lpstr>
      <vt:lpstr>El hinduismo</vt:lpstr>
      <vt:lpstr>El hinduismo</vt:lpstr>
      <vt:lpstr>El hinduismo</vt:lpstr>
      <vt:lpstr>Una religión bastante compleja</vt:lpstr>
      <vt:lpstr>No tiene ningún fundador particular</vt:lpstr>
      <vt:lpstr>Un breve resumen de su desarrollo histórico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Tiene muchas escrituras, ninguna con toda autoridad</vt:lpstr>
      <vt:lpstr>No tiene credo</vt:lpstr>
      <vt:lpstr>Es sincrética y ecléctica en su naturaleza</vt:lpstr>
      <vt:lpstr>una de las religiones más antiguas que todavía vive</vt:lpstr>
      <vt:lpstr>“sanatana dharma”</vt:lpstr>
      <vt:lpstr>Algunas de sus escrituras</vt:lpstr>
      <vt:lpstr>las vedas</vt:lpstr>
      <vt:lpstr>La veda más importante es la rig-veda</vt:lpstr>
      <vt:lpstr>Las vedas incluyen tres secciones</vt:lpstr>
      <vt:lpstr>mantras  </vt:lpstr>
      <vt:lpstr>mantras  </vt:lpstr>
      <vt:lpstr>mantras  </vt:lpstr>
      <vt:lpstr>En las upaníshadas se desarrolla el monismo</vt:lpstr>
      <vt:lpstr>Todo fuera de mí es Brahman Tood dentro de mí es atman y Brahman = atman</vt:lpstr>
      <vt:lpstr>Las epopeyas y la encarnación</vt:lpstr>
      <vt:lpstr>vishnu</vt:lpstr>
      <vt:lpstr>Rama</vt:lpstr>
      <vt:lpstr>Slide 38</vt:lpstr>
      <vt:lpstr>ramayana</vt:lpstr>
      <vt:lpstr>mahabharata</vt:lpstr>
      <vt:lpstr>Krishna como encarnación de vishnu</vt:lpstr>
      <vt:lpstr>La importancia de la humildad</vt:lpstr>
      <vt:lpstr>La importancia del deber o “dharma”</vt:lpstr>
      <vt:lpstr>Slide 44</vt:lpstr>
      <vt:lpstr>La majestad de dios</vt:lpstr>
      <vt:lpstr>Bhagavad gita</vt:lpstr>
      <vt:lpstr>La realidad que percibimos es sólo ilusión</vt:lpstr>
      <vt:lpstr>Algunos de los dioses del hinduismo</vt:lpstr>
      <vt:lpstr>Slide 49</vt:lpstr>
      <vt:lpstr>Slide 50</vt:lpstr>
      <vt:lpstr>Vishnu  [ preservador o protector</vt:lpstr>
      <vt:lpstr>Shiva  [ destructor y creador</vt:lpstr>
      <vt:lpstr>Slide 53</vt:lpstr>
      <vt:lpstr>Slide 54</vt:lpstr>
      <vt:lpstr>Shakti  [ poder supremo</vt:lpstr>
      <vt:lpstr>dos personi-ficaciones principales</vt:lpstr>
      <vt:lpstr>Slide 57</vt:lpstr>
      <vt:lpstr>Slide 58</vt:lpstr>
      <vt:lpstr>Slide 59</vt:lpstr>
      <vt:lpstr>Slide 60</vt:lpstr>
      <vt:lpstr>Slide 61</vt:lpstr>
      <vt:lpstr>Muchos dioses menores</vt:lpstr>
      <vt:lpstr>ganesha</vt:lpstr>
      <vt:lpstr>Slide 64</vt:lpstr>
      <vt:lpstr>Slide 65</vt:lpstr>
      <vt:lpstr>Slide 66</vt:lpstr>
      <vt:lpstr>Slide 67</vt:lpstr>
      <vt:lpstr>Slide 68</vt:lpstr>
      <vt:lpstr>Slide 69</vt:lpstr>
      <vt:lpstr>La adoración de todo - el panteísmo -</vt:lpstr>
      <vt:lpstr>La creación en el hinduismo</vt:lpstr>
      <vt:lpstr>Todo el universo es parte de dios</vt:lpstr>
      <vt:lpstr>Slide 73</vt:lpstr>
      <vt:lpstr>Slide 74</vt:lpstr>
      <vt:lpstr>Slide 75</vt:lpstr>
      <vt:lpstr>Todo es divino</vt:lpstr>
      <vt:lpstr>Conceptos de la creación</vt:lpstr>
      <vt:lpstr>Concepto védico</vt:lpstr>
      <vt:lpstr>Slide 79</vt:lpstr>
      <vt:lpstr>Concepto entre los seguidores de vishnu</vt:lpstr>
      <vt:lpstr>Slide 81</vt:lpstr>
      <vt:lpstr>Slide 82</vt:lpstr>
      <vt:lpstr>Slide 83</vt:lpstr>
      <vt:lpstr>Concepto entre los seguidores de shiva</vt:lpstr>
      <vt:lpstr>Slide 85</vt:lpstr>
      <vt:lpstr>Concepto entre los seguidores de shakti</vt:lpstr>
      <vt:lpstr>Slide 87</vt:lpstr>
      <vt:lpstr>Comparación con el cristianismo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Presentación visual - parte A (los hinduistas - sus creencias generales)</dc:title>
  <dc:creator>William Ritchey</dc:creator>
  <cp:lastModifiedBy>William Ritchey</cp:lastModifiedBy>
  <cp:revision>167</cp:revision>
  <dcterms:created xsi:type="dcterms:W3CDTF">2007-11-13T16:31:37Z</dcterms:created>
  <dcterms:modified xsi:type="dcterms:W3CDTF">2009-11-16T21:23:18Z</dcterms:modified>
</cp:coreProperties>
</file>