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816" r:id="rId2"/>
    <p:sldId id="654" r:id="rId3"/>
    <p:sldId id="655" r:id="rId4"/>
    <p:sldId id="656" r:id="rId5"/>
    <p:sldId id="657" r:id="rId6"/>
    <p:sldId id="681" r:id="rId7"/>
    <p:sldId id="687" r:id="rId8"/>
    <p:sldId id="682" r:id="rId9"/>
    <p:sldId id="683" r:id="rId10"/>
    <p:sldId id="684" r:id="rId11"/>
    <p:sldId id="660" r:id="rId12"/>
    <p:sldId id="661" r:id="rId13"/>
    <p:sldId id="662" r:id="rId14"/>
    <p:sldId id="663" r:id="rId15"/>
    <p:sldId id="664" r:id="rId16"/>
    <p:sldId id="668" r:id="rId17"/>
    <p:sldId id="665" r:id="rId18"/>
    <p:sldId id="666" r:id="rId19"/>
    <p:sldId id="667" r:id="rId20"/>
    <p:sldId id="688" r:id="rId21"/>
    <p:sldId id="685" r:id="rId22"/>
    <p:sldId id="686" r:id="rId23"/>
    <p:sldId id="733" r:id="rId24"/>
    <p:sldId id="670" r:id="rId25"/>
    <p:sldId id="671" r:id="rId26"/>
    <p:sldId id="672" r:id="rId27"/>
    <p:sldId id="673" r:id="rId28"/>
    <p:sldId id="675" r:id="rId29"/>
    <p:sldId id="674" r:id="rId30"/>
    <p:sldId id="731" r:id="rId31"/>
    <p:sldId id="732" r:id="rId32"/>
    <p:sldId id="676" r:id="rId33"/>
    <p:sldId id="677" r:id="rId34"/>
    <p:sldId id="825" r:id="rId35"/>
    <p:sldId id="826" r:id="rId36"/>
    <p:sldId id="827" r:id="rId37"/>
    <p:sldId id="828" r:id="rId38"/>
    <p:sldId id="829" r:id="rId39"/>
    <p:sldId id="830" r:id="rId40"/>
    <p:sldId id="831" r:id="rId41"/>
    <p:sldId id="679" r:id="rId42"/>
    <p:sldId id="499" r:id="rId43"/>
    <p:sldId id="577" r:id="rId44"/>
    <p:sldId id="502" r:id="rId45"/>
    <p:sldId id="473" r:id="rId46"/>
    <p:sldId id="735" r:id="rId47"/>
    <p:sldId id="500" r:id="rId48"/>
    <p:sldId id="474" r:id="rId49"/>
    <p:sldId id="476" r:id="rId50"/>
    <p:sldId id="832" r:id="rId51"/>
    <p:sldId id="475" r:id="rId52"/>
    <p:sldId id="501" r:id="rId53"/>
    <p:sldId id="477" r:id="rId54"/>
    <p:sldId id="478" r:id="rId55"/>
    <p:sldId id="755" r:id="rId56"/>
    <p:sldId id="756" r:id="rId57"/>
    <p:sldId id="757" r:id="rId58"/>
    <p:sldId id="834" r:id="rId59"/>
    <p:sldId id="835" r:id="rId60"/>
    <p:sldId id="836" r:id="rId61"/>
    <p:sldId id="837" r:id="rId62"/>
    <p:sldId id="838" r:id="rId63"/>
    <p:sldId id="758" r:id="rId64"/>
    <p:sldId id="759" r:id="rId65"/>
    <p:sldId id="503" r:id="rId66"/>
    <p:sldId id="505" r:id="rId67"/>
    <p:sldId id="760" r:id="rId68"/>
    <p:sldId id="761" r:id="rId69"/>
    <p:sldId id="506" r:id="rId70"/>
    <p:sldId id="479" r:id="rId71"/>
    <p:sldId id="762" r:id="rId72"/>
    <p:sldId id="480" r:id="rId73"/>
    <p:sldId id="533" r:id="rId74"/>
    <p:sldId id="534" r:id="rId75"/>
    <p:sldId id="719" r:id="rId76"/>
    <p:sldId id="722" r:id="rId77"/>
    <p:sldId id="723" r:id="rId78"/>
    <p:sldId id="535" r:id="rId79"/>
    <p:sldId id="536" r:id="rId80"/>
    <p:sldId id="763" r:id="rId81"/>
    <p:sldId id="764" r:id="rId82"/>
    <p:sldId id="537" r:id="rId83"/>
    <p:sldId id="765" r:id="rId84"/>
    <p:sldId id="766" r:id="rId85"/>
    <p:sldId id="767" r:id="rId86"/>
    <p:sldId id="768" r:id="rId87"/>
    <p:sldId id="539" r:id="rId88"/>
    <p:sldId id="769" r:id="rId89"/>
    <p:sldId id="770" r:id="rId90"/>
    <p:sldId id="771" r:id="rId91"/>
    <p:sldId id="772" r:id="rId92"/>
    <p:sldId id="833" r:id="rId93"/>
    <p:sldId id="724" r:id="rId94"/>
  </p:sldIdLst>
  <p:sldSz cx="9144000" cy="6858000" type="screen4x3"/>
  <p:notesSz cx="6858000" cy="9144000"/>
  <p:embeddedFontLst>
    <p:embeddedFont>
      <p:font typeface="Libra BT" pitchFamily="66" charset="0"/>
      <p:regular r:id="rId95"/>
    </p:embeddedFont>
    <p:embeddedFont>
      <p:font typeface="DF Calligraphic Ornaments LET" pitchFamily="2" charset="2"/>
      <p:regular r:id="rId96"/>
    </p:embeddedFont>
    <p:embeddedFont>
      <p:font typeface="Arial Narrow" pitchFamily="34" charset="0"/>
      <p:regular r:id="rId97"/>
      <p:bold r:id="rId98"/>
      <p:italic r:id="rId99"/>
      <p:boldItalic r:id="rId100"/>
    </p:embeddedFont>
    <p:embeddedFont>
      <p:font typeface="CentSchbook BT" pitchFamily="18" charset="0"/>
      <p:regular r:id="rId101"/>
      <p:bold r:id="rId102"/>
      <p:italic r:id="rId103"/>
      <p:boldItalic r:id="rId104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66"/>
    <a:srgbClr val="000099"/>
    <a:srgbClr val="0033CC"/>
    <a:srgbClr val="00FFFF"/>
    <a:srgbClr val="FFFFFF"/>
    <a:srgbClr val="FFFF99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9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8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6.fntdata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9.fntdata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3.fntdata"/><Relationship Id="rId104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54041-3E94-481A-8401-F2DC62213D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CF80E-141A-405C-B538-62AAD3C861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5565F-1B0B-4AAB-8972-FD6A5D7A37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780D1-5105-49E6-A0D6-38C9790071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3F867-C1E0-49AE-92AF-A896645932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4BE3A-C21B-4B83-BD1C-9446C89414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38022-3157-4CF0-8A5E-7B42385B5B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4C9619-C522-40A4-8376-013D922D21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96047-0D6B-4422-9597-0561E6DBD3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A039C-31E9-4D11-BC91-E8C6DAEEF8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F6C64-DCF5-4D02-A70F-8FF5EF8BFE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B483C7DD-89ED-4B3B-A563-D378C78854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hinduistas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 adoración, sociedad y sistema ético</a:t>
            </a:r>
            <a:endParaRPr lang="es-VE" sz="6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34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</a:t>
            </a: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27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762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6707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4567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adoración hinduista</a:t>
            </a:r>
            <a:b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“puja”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7735" name="Text Box 7"/>
          <p:cNvSpPr txBox="1">
            <a:spLocks noChangeArrowheads="1"/>
          </p:cNvSpPr>
          <p:nvPr/>
        </p:nvSpPr>
        <p:spPr bwMode="auto">
          <a:xfrm>
            <a:off x="0" y="6608763"/>
            <a:ext cx="21097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Matthew Logelin / Wikimedia Commons</a:t>
            </a:r>
          </a:p>
        </p:txBody>
      </p:sp>
      <p:sp>
        <p:nvSpPr>
          <p:cNvPr id="457736" name="Text Box 8"/>
          <p:cNvSpPr txBox="1">
            <a:spLocks noChangeArrowheads="1"/>
          </p:cNvSpPr>
          <p:nvPr/>
        </p:nvSpPr>
        <p:spPr bwMode="auto">
          <a:xfrm>
            <a:off x="3810000" y="6613525"/>
            <a:ext cx="2116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Ruedas / Wikimedia Commons</a:t>
            </a:r>
          </a:p>
        </p:txBody>
      </p:sp>
      <p:sp>
        <p:nvSpPr>
          <p:cNvPr id="457738" name="Text Box 10"/>
          <p:cNvSpPr txBox="1">
            <a:spLocks noChangeArrowheads="1"/>
          </p:cNvSpPr>
          <p:nvPr/>
        </p:nvSpPr>
        <p:spPr bwMode="auto">
          <a:xfrm>
            <a:off x="7235825" y="6613525"/>
            <a:ext cx="1908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50800" dir="2700000" algn="tl" rotWithShape="0">
                    <a:schemeClr val="tx1"/>
                  </a:outerShdw>
                </a:effectLst>
                <a:latin typeface="Arial Narrow" pitchFamily="34" charset="0"/>
              </a:rPr>
              <a:t>© TongJar322 / Wikimedia Commons</a:t>
            </a:r>
          </a:p>
        </p:txBody>
      </p:sp>
      <p:sp>
        <p:nvSpPr>
          <p:cNvPr id="457740" name="Text Box 12"/>
          <p:cNvSpPr txBox="1">
            <a:spLocks noChangeArrowheads="1"/>
          </p:cNvSpPr>
          <p:nvPr/>
        </p:nvSpPr>
        <p:spPr bwMode="auto">
          <a:xfrm>
            <a:off x="0" y="2463800"/>
            <a:ext cx="2100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Steve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Jurvetson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57746" name="Rectangle 18"/>
          <p:cNvSpPr>
            <a:spLocks noChangeArrowheads="1"/>
          </p:cNvSpPr>
          <p:nvPr/>
        </p:nvSpPr>
        <p:spPr bwMode="auto">
          <a:xfrm>
            <a:off x="0" y="49530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es una adoración exclusiva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8755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458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adoración</a:t>
            </a:r>
            <a:b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 el hogar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97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87375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O la adoración familiar</a:t>
            </a:r>
          </a:p>
        </p:txBody>
      </p:sp>
      <p:sp>
        <p:nvSpPr>
          <p:cNvPr id="459781" name="Text Box 5"/>
          <p:cNvSpPr txBox="1">
            <a:spLocks noChangeArrowheads="1"/>
          </p:cNvSpPr>
          <p:nvPr/>
        </p:nvSpPr>
        <p:spPr bwMode="auto">
          <a:xfrm>
            <a:off x="7075488" y="6172200"/>
            <a:ext cx="20685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Claude Renault / Wikimedia Commons</a:t>
            </a:r>
          </a:p>
        </p:txBody>
      </p:sp>
      <p:sp>
        <p:nvSpPr>
          <p:cNvPr id="459782" name="Rectangle 6"/>
          <p:cNvSpPr>
            <a:spLocks noChangeArrowheads="1"/>
          </p:cNvSpPr>
          <p:nvPr/>
        </p:nvSpPr>
        <p:spPr bwMode="auto">
          <a:xfrm>
            <a:off x="0" y="4625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43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06375"/>
            <a:ext cx="6400800" cy="1470025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madre es la sacerdotisa</a:t>
            </a:r>
          </a:p>
        </p:txBody>
      </p:sp>
      <p:sp>
        <p:nvSpPr>
          <p:cNvPr id="484360" name="Text Box 8"/>
          <p:cNvSpPr txBox="1">
            <a:spLocks noChangeArrowheads="1"/>
          </p:cNvSpPr>
          <p:nvPr/>
        </p:nvSpPr>
        <p:spPr bwMode="auto">
          <a:xfrm>
            <a:off x="7050088" y="6613525"/>
            <a:ext cx="2093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Christina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Kundu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905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387975"/>
            <a:ext cx="9144000" cy="1470025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ídolos</a:t>
            </a:r>
          </a:p>
        </p:txBody>
      </p:sp>
      <p:sp>
        <p:nvSpPr>
          <p:cNvPr id="490499" name="Text Box 3"/>
          <p:cNvSpPr txBox="1">
            <a:spLocks noChangeArrowheads="1"/>
          </p:cNvSpPr>
          <p:nvPr/>
        </p:nvSpPr>
        <p:spPr bwMode="auto">
          <a:xfrm>
            <a:off x="5105400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Chopper Dave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53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2209800" cy="70104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</a:t>
            </a:r>
            <a:b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textos</a:t>
            </a:r>
            <a:b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4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sagra</a:t>
            </a: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-dos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64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419600" cy="68580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Líderes religiosos que visitan en las casas</a:t>
            </a:r>
          </a:p>
        </p:txBody>
      </p:sp>
      <p:sp>
        <p:nvSpPr>
          <p:cNvPr id="486404" name="Text Box 4"/>
          <p:cNvSpPr txBox="1">
            <a:spLocks noChangeArrowheads="1"/>
          </p:cNvSpPr>
          <p:nvPr/>
        </p:nvSpPr>
        <p:spPr bwMode="auto">
          <a:xfrm>
            <a:off x="6783388" y="6248400"/>
            <a:ext cx="23606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Giridhar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Appaji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Nag 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7429" name="Rectangle 5"/>
          <p:cNvSpPr>
            <a:spLocks noChangeArrowheads="1"/>
          </p:cNvSpPr>
          <p:nvPr/>
        </p:nvSpPr>
        <p:spPr bwMode="auto">
          <a:xfrm>
            <a:off x="0" y="4625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adoración</a:t>
            </a:r>
            <a:b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 el templo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62852" name="Text Box 4"/>
          <p:cNvSpPr txBox="1">
            <a:spLocks noChangeArrowheads="1"/>
          </p:cNvSpPr>
          <p:nvPr/>
        </p:nvSpPr>
        <p:spPr bwMode="auto">
          <a:xfrm>
            <a:off x="6667500" y="6248400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462854" name="Rectangle 6"/>
          <p:cNvSpPr>
            <a:spLocks noChangeArrowheads="1"/>
          </p:cNvSpPr>
          <p:nvPr/>
        </p:nvSpPr>
        <p:spPr bwMode="auto">
          <a:xfrm>
            <a:off x="0" y="3048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Poca adoración en con-texto de congregación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63877" name="Text Box 5"/>
          <p:cNvSpPr txBox="1">
            <a:spLocks noChangeArrowheads="1"/>
          </p:cNvSpPr>
          <p:nvPr/>
        </p:nvSpPr>
        <p:spPr bwMode="auto">
          <a:xfrm>
            <a:off x="7067550" y="6324600"/>
            <a:ext cx="2076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Wayne McLean / Wikimedia Commons</a:t>
            </a:r>
          </a:p>
        </p:txBody>
      </p:sp>
      <p:sp>
        <p:nvSpPr>
          <p:cNvPr id="463878" name="Rectangle 6"/>
          <p:cNvSpPr>
            <a:spLocks noChangeArrowheads="1"/>
          </p:cNvSpPr>
          <p:nvPr/>
        </p:nvSpPr>
        <p:spPr bwMode="auto">
          <a:xfrm>
            <a:off x="0" y="4625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65926" name="Rectangle 6"/>
          <p:cNvSpPr>
            <a:spLocks noChangeArrowheads="1"/>
          </p:cNvSpPr>
          <p:nvPr/>
        </p:nvSpPr>
        <p:spPr bwMode="auto">
          <a:xfrm>
            <a:off x="0" y="4876800"/>
            <a:ext cx="9144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salvación es algo muy personal e individual</a:t>
            </a:r>
          </a:p>
        </p:txBody>
      </p:sp>
      <p:sp>
        <p:nvSpPr>
          <p:cNvPr id="465925" name="Text Box 5"/>
          <p:cNvSpPr txBox="1">
            <a:spLocks noChangeArrowheads="1"/>
          </p:cNvSpPr>
          <p:nvPr/>
        </p:nvSpPr>
        <p:spPr bwMode="auto">
          <a:xfrm>
            <a:off x="6858000" y="6608763"/>
            <a:ext cx="248657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Brian Jeffery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Beggerly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66949" name="Rectangle 5"/>
          <p:cNvSpPr>
            <a:spLocks noChangeArrowheads="1"/>
          </p:cNvSpPr>
          <p:nvPr/>
        </p:nvSpPr>
        <p:spPr bwMode="auto">
          <a:xfrm>
            <a:off x="0" y="4854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papel de los templos hinduistas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1045" name="Rectangle 5"/>
          <p:cNvSpPr>
            <a:spLocks noChangeArrowheads="1"/>
          </p:cNvSpPr>
          <p:nvPr/>
        </p:nvSpPr>
        <p:spPr bwMode="auto">
          <a:xfrm>
            <a:off x="0" y="51054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la residencia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67974" name="Rectangle 6"/>
          <p:cNvSpPr>
            <a:spLocks noChangeArrowheads="1"/>
          </p:cNvSpPr>
          <p:nvPr/>
        </p:nvSpPr>
        <p:spPr bwMode="auto">
          <a:xfrm>
            <a:off x="0" y="51054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Dios mora allí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0021" name="Rectangle 5"/>
          <p:cNvSpPr>
            <a:spLocks noChangeArrowheads="1"/>
          </p:cNvSpPr>
          <p:nvPr/>
        </p:nvSpPr>
        <p:spPr bwMode="auto">
          <a:xfrm>
            <a:off x="0" y="51054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Centros de enseñanza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91525" name="Rectangle 5"/>
          <p:cNvSpPr>
            <a:spLocks noChangeArrowheads="1"/>
          </p:cNvSpPr>
          <p:nvPr/>
        </p:nvSpPr>
        <p:spPr bwMode="auto">
          <a:xfrm>
            <a:off x="0" y="5235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latin typeface="Libra BT" pitchFamily="66" charset="0"/>
              </a:rPr>
              <a:t>proveen consejo y asesoría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8455" name="Rectangle 7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uso de ídolos</a:t>
            </a:r>
          </a:p>
        </p:txBody>
      </p:sp>
      <p:sp>
        <p:nvSpPr>
          <p:cNvPr id="488453" name="Text Box 5"/>
          <p:cNvSpPr txBox="1">
            <a:spLocks noChangeArrowheads="1"/>
          </p:cNvSpPr>
          <p:nvPr/>
        </p:nvSpPr>
        <p:spPr bwMode="auto">
          <a:xfrm>
            <a:off x="0" y="6608763"/>
            <a:ext cx="21097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Matthew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Logelin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495800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38632" name="Text Box 8"/>
          <p:cNvSpPr txBox="1">
            <a:spLocks noChangeArrowheads="1"/>
          </p:cNvSpPr>
          <p:nvPr/>
        </p:nvSpPr>
        <p:spPr bwMode="auto">
          <a:xfrm>
            <a:off x="5562600" y="6613525"/>
            <a:ext cx="16335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Rama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30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1470025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</a:t>
            </a:r>
            <a:r>
              <a:rPr lang="es-VE" sz="6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peregrinaciones</a:t>
            </a:r>
            <a:endParaRPr lang="es-VE" sz="66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73093" name="Text Box 5"/>
          <p:cNvSpPr txBox="1">
            <a:spLocks noChangeArrowheads="1"/>
          </p:cNvSpPr>
          <p:nvPr/>
        </p:nvSpPr>
        <p:spPr bwMode="auto">
          <a:xfrm>
            <a:off x="0" y="6324600"/>
            <a:ext cx="1846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Babasteve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4117" name="Text Box 5"/>
          <p:cNvSpPr txBox="1">
            <a:spLocks noChangeArrowheads="1"/>
          </p:cNvSpPr>
          <p:nvPr/>
        </p:nvSpPr>
        <p:spPr bwMode="auto">
          <a:xfrm>
            <a:off x="0" y="6608763"/>
            <a:ext cx="1919288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Raji.srinivas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6167" name="Rectangle 7"/>
          <p:cNvSpPr>
            <a:spLocks noChangeArrowheads="1"/>
          </p:cNvSpPr>
          <p:nvPr/>
        </p:nvSpPr>
        <p:spPr bwMode="auto">
          <a:xfrm>
            <a:off x="0" y="5867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>
                <a:latin typeface="Libra BT" pitchFamily="66" charset="0"/>
              </a:rPr>
              <a:t>Ríos como el ganges</a:t>
            </a:r>
          </a:p>
        </p:txBody>
      </p:sp>
      <p:sp>
        <p:nvSpPr>
          <p:cNvPr id="476165" name="Text Box 5"/>
          <p:cNvSpPr txBox="1">
            <a:spLocks noChangeArrowheads="1"/>
          </p:cNvSpPr>
          <p:nvPr/>
        </p:nvSpPr>
        <p:spPr bwMode="auto">
          <a:xfrm>
            <a:off x="6667500" y="5783263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8213" name="Text Box 5"/>
          <p:cNvSpPr txBox="1">
            <a:spLocks noChangeArrowheads="1"/>
          </p:cNvSpPr>
          <p:nvPr/>
        </p:nvSpPr>
        <p:spPr bwMode="auto">
          <a:xfrm>
            <a:off x="5854700" y="6613525"/>
            <a:ext cx="22225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spaceimaging.com / Wikimedia Commons</a:t>
            </a:r>
          </a:p>
        </p:txBody>
      </p:sp>
      <p:sp>
        <p:nvSpPr>
          <p:cNvPr id="478214" name="Rectangle 6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Ciudades como </a:t>
            </a:r>
            <a:r>
              <a:rPr lang="es-VE" sz="48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allahabad</a:t>
            </a:r>
            <a:endParaRPr lang="es-VE" sz="48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7189" name="Text Box 5"/>
          <p:cNvSpPr txBox="1">
            <a:spLocks noChangeArrowheads="1"/>
          </p:cNvSpPr>
          <p:nvPr/>
        </p:nvSpPr>
        <p:spPr bwMode="auto">
          <a:xfrm>
            <a:off x="7261225" y="6172200"/>
            <a:ext cx="188277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Devin Asch / Wikimedia Commons</a:t>
            </a:r>
          </a:p>
        </p:txBody>
      </p:sp>
      <p:sp>
        <p:nvSpPr>
          <p:cNvPr id="477190" name="Rectangle 6"/>
          <p:cNvSpPr>
            <a:spLocks noChangeArrowheads="1"/>
          </p:cNvSpPr>
          <p:nvPr/>
        </p:nvSpPr>
        <p:spPr bwMode="auto">
          <a:xfrm>
            <a:off x="0" y="5334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Kumbh</a:t>
            </a: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</a:t>
            </a:r>
            <a:r>
              <a:rPr lang="es-VE" sz="66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Mela</a:t>
            </a:r>
            <a:endParaRPr lang="es-VE" sz="6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36581" name="Text Box 5"/>
          <p:cNvSpPr txBox="1">
            <a:spLocks noChangeArrowheads="1"/>
          </p:cNvSpPr>
          <p:nvPr/>
        </p:nvSpPr>
        <p:spPr bwMode="auto">
          <a:xfrm>
            <a:off x="7261225" y="6172200"/>
            <a:ext cx="188277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Devin Asch / Wikimedia Commons</a:t>
            </a:r>
          </a:p>
        </p:txBody>
      </p:sp>
      <p:sp>
        <p:nvSpPr>
          <p:cNvPr id="536582" name="Rectangle 6"/>
          <p:cNvSpPr>
            <a:spLocks noChangeArrowheads="1"/>
          </p:cNvSpPr>
          <p:nvPr/>
        </p:nvSpPr>
        <p:spPr bwMode="auto">
          <a:xfrm>
            <a:off x="0" y="566928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 enero del 2007, más de 70.000.000 de personas se reunieron en </a:t>
            </a:r>
            <a:r>
              <a:rPr lang="es-VE" sz="4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allahabad</a:t>
            </a:r>
            <a:r>
              <a:rPr lang="es-VE" sz="4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para </a:t>
            </a:r>
            <a:r>
              <a:rPr lang="es-VE" sz="4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Kumbh</a:t>
            </a:r>
            <a:r>
              <a:rPr lang="es-VE" sz="4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</a:t>
            </a:r>
            <a:r>
              <a:rPr lang="es-VE" sz="4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Mela</a:t>
            </a:r>
            <a:endParaRPr lang="es-VE" sz="4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37605" name="Text Box 5"/>
          <p:cNvSpPr txBox="1">
            <a:spLocks noChangeArrowheads="1"/>
          </p:cNvSpPr>
          <p:nvPr/>
        </p:nvSpPr>
        <p:spPr bwMode="auto">
          <a:xfrm>
            <a:off x="7261225" y="6172200"/>
            <a:ext cx="188277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Devin Asch / Wikimedia Commons</a:t>
            </a:r>
          </a:p>
        </p:txBody>
      </p:sp>
      <p:sp>
        <p:nvSpPr>
          <p:cNvPr id="537606" name="Rectangle 6"/>
          <p:cNvSpPr>
            <a:spLocks noChangeArrowheads="1"/>
          </p:cNvSpPr>
          <p:nvPr/>
        </p:nvSpPr>
        <p:spPr bwMode="auto">
          <a:xfrm>
            <a:off x="0" y="5334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Fue la reunión más grande</a:t>
            </a:r>
            <a:br>
              <a:rPr lang="es-VE" sz="4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 la historia del mundo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79237" name="Text Box 5"/>
          <p:cNvSpPr txBox="1">
            <a:spLocks noChangeArrowheads="1"/>
          </p:cNvSpPr>
          <p:nvPr/>
        </p:nvSpPr>
        <p:spPr bwMode="auto">
          <a:xfrm>
            <a:off x="0" y="6227763"/>
            <a:ext cx="2728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Luca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Galuzzi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– www.galuzzi.it / Wikimedia Commons</a:t>
            </a:r>
          </a:p>
        </p:txBody>
      </p:sp>
      <p:sp>
        <p:nvSpPr>
          <p:cNvPr id="479238" name="Rectangle 6"/>
          <p:cNvSpPr>
            <a:spLocks noChangeArrowheads="1"/>
          </p:cNvSpPr>
          <p:nvPr/>
        </p:nvSpPr>
        <p:spPr bwMode="auto">
          <a:xfrm>
            <a:off x="0" y="5257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Montañas como el Everest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0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0"/>
            <a:ext cx="62484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Se celebran ceremonias asociadas con diferentes etapas de la vida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8455" name="Rectangle 7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</a:t>
            </a:r>
            <a:r>
              <a:rPr lang="es-VE" sz="6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nacimiento</a:t>
            </a:r>
            <a:endParaRPr lang="es-VE" sz="6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88453" name="Text Box 5"/>
          <p:cNvSpPr txBox="1">
            <a:spLocks noChangeArrowheads="1"/>
          </p:cNvSpPr>
          <p:nvPr/>
        </p:nvSpPr>
        <p:spPr bwMode="auto">
          <a:xfrm>
            <a:off x="7239000" y="6608763"/>
            <a:ext cx="198483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Gengiskanhg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8455" name="Rectangle 7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</a:t>
            </a:r>
            <a:r>
              <a:rPr lang="es-VE" sz="6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nacimiento</a:t>
            </a:r>
            <a:endParaRPr lang="es-VE" sz="6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8455" name="Rectangle 7"/>
          <p:cNvSpPr>
            <a:spLocks noChangeArrowheads="1"/>
          </p:cNvSpPr>
          <p:nvPr/>
        </p:nvSpPr>
        <p:spPr bwMode="auto">
          <a:xfrm>
            <a:off x="3810000" y="0"/>
            <a:ext cx="533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Diez días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edad</a:t>
            </a:r>
            <a:endParaRPr lang="es-VE" sz="6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88453" name="Text Box 5"/>
          <p:cNvSpPr txBox="1">
            <a:spLocks noChangeArrowheads="1"/>
          </p:cNvSpPr>
          <p:nvPr/>
        </p:nvSpPr>
        <p:spPr bwMode="auto">
          <a:xfrm>
            <a:off x="-36557" y="6608763"/>
            <a:ext cx="194155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Sam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Pullara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8455" name="Rectangle 7"/>
          <p:cNvSpPr>
            <a:spLocks noChangeArrowheads="1"/>
          </p:cNvSpPr>
          <p:nvPr/>
        </p:nvSpPr>
        <p:spPr bwMode="auto">
          <a:xfrm>
            <a:off x="0" y="0"/>
            <a:ext cx="5638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Ritos de iniciación</a:t>
            </a:r>
            <a:endParaRPr lang="es-VE" sz="6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88453" name="Text Box 5"/>
          <p:cNvSpPr txBox="1">
            <a:spLocks noChangeArrowheads="1"/>
          </p:cNvSpPr>
          <p:nvPr/>
        </p:nvSpPr>
        <p:spPr bwMode="auto">
          <a:xfrm>
            <a:off x="-36557" y="6608763"/>
            <a:ext cx="22813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Abdullah Al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Ameriki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8455" name="Rectangle 7"/>
          <p:cNvSpPr>
            <a:spLocks noChangeArrowheads="1"/>
          </p:cNvSpPr>
          <p:nvPr/>
        </p:nvSpPr>
        <p:spPr bwMode="auto">
          <a:xfrm>
            <a:off x="0" y="0"/>
            <a:ext cx="495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matrimonio</a:t>
            </a:r>
            <a:endParaRPr lang="es-VE" sz="6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88453" name="Text Box 5"/>
          <p:cNvSpPr txBox="1">
            <a:spLocks noChangeArrowheads="1"/>
          </p:cNvSpPr>
          <p:nvPr/>
        </p:nvSpPr>
        <p:spPr bwMode="auto">
          <a:xfrm>
            <a:off x="7067046" y="6608763"/>
            <a:ext cx="215315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Jaisingh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Rathore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8453" name="Text Box 5"/>
          <p:cNvSpPr txBox="1">
            <a:spLocks noChangeArrowheads="1"/>
          </p:cNvSpPr>
          <p:nvPr/>
        </p:nvSpPr>
        <p:spPr bwMode="auto">
          <a:xfrm>
            <a:off x="7486289" y="6608763"/>
            <a:ext cx="181011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Appaiah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495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matrimonio</a:t>
            </a:r>
            <a:endParaRPr lang="es-VE" sz="6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8455" name="Rectangle 7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muerte</a:t>
            </a:r>
            <a:endParaRPr lang="es-VE" sz="6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82311" name="Text Box 7"/>
          <p:cNvSpPr txBox="1">
            <a:spLocks noChangeArrowheads="1"/>
          </p:cNvSpPr>
          <p:nvPr/>
        </p:nvSpPr>
        <p:spPr bwMode="auto">
          <a:xfrm>
            <a:off x="0" y="6608763"/>
            <a:ext cx="1919288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Raji.srinivas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-76200"/>
            <a:ext cx="9144000" cy="838200"/>
          </a:xfrm>
          <a:solidFill>
            <a:srgbClr val="000000"/>
          </a:solidFill>
          <a:ln/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fiestas anuales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2938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sociedad hinduista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5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0480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Una sociedad estructurada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96963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2969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familia es la unidad sociológica más fuerte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0676" name="Text Box 4"/>
          <p:cNvSpPr txBox="1">
            <a:spLocks noChangeArrowheads="1"/>
          </p:cNvSpPr>
          <p:nvPr/>
        </p:nvSpPr>
        <p:spPr bwMode="auto">
          <a:xfrm>
            <a:off x="7050088" y="6613525"/>
            <a:ext cx="2093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Christina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Kundu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94917" name="Text Box 5"/>
          <p:cNvSpPr txBox="1">
            <a:spLocks noChangeArrowheads="1"/>
          </p:cNvSpPr>
          <p:nvPr/>
        </p:nvSpPr>
        <p:spPr bwMode="auto">
          <a:xfrm>
            <a:off x="7086600" y="6232525"/>
            <a:ext cx="20685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Claude Renault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9318" name="Text Box 6"/>
          <p:cNvSpPr txBox="1">
            <a:spLocks noChangeArrowheads="1"/>
          </p:cNvSpPr>
          <p:nvPr/>
        </p:nvSpPr>
        <p:spPr bwMode="auto">
          <a:xfrm>
            <a:off x="7407275" y="6613525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Appaiah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9318" name="Text Box 6"/>
          <p:cNvSpPr txBox="1">
            <a:spLocks noChangeArrowheads="1"/>
          </p:cNvSpPr>
          <p:nvPr/>
        </p:nvSpPr>
        <p:spPr bwMode="auto">
          <a:xfrm>
            <a:off x="-36443" y="6248400"/>
            <a:ext cx="20938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Shriramshishya</a:t>
            </a:r>
            <a:r>
              <a:rPr lang="en-US" sz="10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95939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2959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ética hinduista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0342" name="Rectangle 6"/>
          <p:cNvSpPr>
            <a:spLocks noChangeArrowheads="1"/>
          </p:cNvSpPr>
          <p:nvPr/>
        </p:nvSpPr>
        <p:spPr bwMode="auto">
          <a:xfrm>
            <a:off x="0" y="0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latin typeface="Libra BT" pitchFamily="66" charset="0"/>
              </a:rPr>
              <a:t>La moralidad sólo existe en la dimensión temporal, y es ilusorio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" name="Straight Arrow Connector 8"/>
          <p:cNvCxnSpPr/>
          <p:nvPr/>
        </p:nvCxnSpPr>
        <p:spPr bwMode="auto">
          <a:xfrm rot="10800000">
            <a:off x="8001000" y="4265612"/>
            <a:ext cx="762000" cy="1588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" name="Straight Arrow Connector 7"/>
          <p:cNvCxnSpPr/>
          <p:nvPr/>
        </p:nvCxnSpPr>
        <p:spPr bwMode="auto">
          <a:xfrm rot="10800000">
            <a:off x="8001000" y="5865811"/>
            <a:ext cx="762000" cy="1588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" name="Straight Arrow Connector 8"/>
          <p:cNvCxnSpPr/>
          <p:nvPr/>
        </p:nvCxnSpPr>
        <p:spPr bwMode="auto">
          <a:xfrm rot="10800000">
            <a:off x="8001000" y="4265612"/>
            <a:ext cx="762000" cy="1588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0" name="Straight Arrow Connector 9"/>
          <p:cNvCxnSpPr/>
          <p:nvPr/>
        </p:nvCxnSpPr>
        <p:spPr bwMode="auto">
          <a:xfrm rot="10800000">
            <a:off x="8001000" y="2590800"/>
            <a:ext cx="762000" cy="1588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1372" name="Line 12"/>
          <p:cNvSpPr>
            <a:spLocks noChangeShapeType="1"/>
          </p:cNvSpPr>
          <p:nvPr/>
        </p:nvSpPr>
        <p:spPr bwMode="auto">
          <a:xfrm flipV="1">
            <a:off x="8458200" y="4267200"/>
            <a:ext cx="0" cy="1676400"/>
          </a:xfrm>
          <a:prstGeom prst="line">
            <a:avLst/>
          </a:prstGeom>
          <a:noFill/>
          <a:ln w="177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V="1">
            <a:off x="8458200" y="2590800"/>
            <a:ext cx="0" cy="3352800"/>
          </a:xfrm>
          <a:prstGeom prst="line">
            <a:avLst/>
          </a:prstGeom>
          <a:noFill/>
          <a:ln w="177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297988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297989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297990" name="Rectangle 6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297991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992" name="Line 8"/>
          <p:cNvSpPr>
            <a:spLocks noChangeShapeType="1"/>
          </p:cNvSpPr>
          <p:nvPr/>
        </p:nvSpPr>
        <p:spPr bwMode="auto">
          <a:xfrm flipV="1">
            <a:off x="8458200" y="2590800"/>
            <a:ext cx="0" cy="3352800"/>
          </a:xfrm>
          <a:prstGeom prst="line">
            <a:avLst/>
          </a:prstGeom>
          <a:noFill/>
          <a:ln w="177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994" name="Rectangle 10"/>
          <p:cNvSpPr>
            <a:spLocks noChangeArrowheads="1"/>
          </p:cNvSpPr>
          <p:nvPr/>
        </p:nvSpPr>
        <p:spPr bwMode="auto">
          <a:xfrm>
            <a:off x="8077200" y="2133600"/>
            <a:ext cx="838200" cy="4114800"/>
          </a:xfrm>
          <a:prstGeom prst="rect">
            <a:avLst/>
          </a:prstGeom>
          <a:solidFill>
            <a:srgbClr val="000000">
              <a:alpha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995" name="Rectangle 11"/>
          <p:cNvSpPr>
            <a:spLocks noChangeArrowheads="1"/>
          </p:cNvSpPr>
          <p:nvPr/>
        </p:nvSpPr>
        <p:spPr bwMode="auto">
          <a:xfrm>
            <a:off x="8077200" y="2286000"/>
            <a:ext cx="762000" cy="3886200"/>
          </a:xfrm>
          <a:prstGeom prst="rect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rot="10800000">
            <a:off x="8001000" y="5865811"/>
            <a:ext cx="762000" cy="1588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300037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300038" name="Rectangle 6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300039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0040" name="Line 8"/>
          <p:cNvSpPr>
            <a:spLocks noChangeShapeType="1"/>
          </p:cNvSpPr>
          <p:nvPr/>
        </p:nvSpPr>
        <p:spPr bwMode="auto">
          <a:xfrm flipV="1">
            <a:off x="8458200" y="2590800"/>
            <a:ext cx="0" cy="3352800"/>
          </a:xfrm>
          <a:prstGeom prst="line">
            <a:avLst/>
          </a:prstGeom>
          <a:noFill/>
          <a:ln w="177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0045" name="Rectangle 13"/>
          <p:cNvSpPr>
            <a:spLocks noChangeArrowheads="1"/>
          </p:cNvSpPr>
          <p:nvPr/>
        </p:nvSpPr>
        <p:spPr bwMode="auto">
          <a:xfrm>
            <a:off x="8077200" y="2286000"/>
            <a:ext cx="762000" cy="3886200"/>
          </a:xfrm>
          <a:prstGeom prst="rect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300037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300038" name="Rectangle 6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300039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0040" name="Line 8"/>
          <p:cNvSpPr>
            <a:spLocks noChangeShapeType="1"/>
          </p:cNvSpPr>
          <p:nvPr/>
        </p:nvSpPr>
        <p:spPr bwMode="auto">
          <a:xfrm flipV="1">
            <a:off x="8458200" y="2590800"/>
            <a:ext cx="0" cy="3352800"/>
          </a:xfrm>
          <a:prstGeom prst="line">
            <a:avLst/>
          </a:prstGeom>
          <a:noFill/>
          <a:ln w="177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0043" name="Rectangle 11"/>
          <p:cNvSpPr>
            <a:spLocks noChangeArrowheads="1"/>
          </p:cNvSpPr>
          <p:nvPr/>
        </p:nvSpPr>
        <p:spPr bwMode="auto">
          <a:xfrm>
            <a:off x="1828800" y="5105400"/>
            <a:ext cx="5562600" cy="1447800"/>
          </a:xfrm>
          <a:prstGeom prst="rect">
            <a:avLst/>
          </a:prstGeom>
          <a:solidFill>
            <a:srgbClr val="000000">
              <a:alpha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0045" name="Rectangle 13"/>
          <p:cNvSpPr>
            <a:spLocks noChangeArrowheads="1"/>
          </p:cNvSpPr>
          <p:nvPr/>
        </p:nvSpPr>
        <p:spPr bwMode="auto">
          <a:xfrm>
            <a:off x="8077200" y="2286000"/>
            <a:ext cx="762000" cy="3886200"/>
          </a:xfrm>
          <a:prstGeom prst="rect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300037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300038" name="Rectangle 6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300039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0040" name="Line 8"/>
          <p:cNvSpPr>
            <a:spLocks noChangeShapeType="1"/>
          </p:cNvSpPr>
          <p:nvPr/>
        </p:nvSpPr>
        <p:spPr bwMode="auto">
          <a:xfrm flipV="1">
            <a:off x="8458200" y="2590800"/>
            <a:ext cx="0" cy="3352800"/>
          </a:xfrm>
          <a:prstGeom prst="line">
            <a:avLst/>
          </a:prstGeom>
          <a:noFill/>
          <a:ln w="177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0043" name="Rectangle 11"/>
          <p:cNvSpPr>
            <a:spLocks noChangeArrowheads="1"/>
          </p:cNvSpPr>
          <p:nvPr/>
        </p:nvSpPr>
        <p:spPr bwMode="auto">
          <a:xfrm>
            <a:off x="1828800" y="5105400"/>
            <a:ext cx="5562600" cy="1447800"/>
          </a:xfrm>
          <a:prstGeom prst="rect">
            <a:avLst/>
          </a:prstGeom>
          <a:solidFill>
            <a:srgbClr val="000000">
              <a:alpha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0044" name="Rectangle 12"/>
          <p:cNvSpPr>
            <a:spLocks noChangeArrowheads="1"/>
          </p:cNvSpPr>
          <p:nvPr/>
        </p:nvSpPr>
        <p:spPr bwMode="auto">
          <a:xfrm>
            <a:off x="838200" y="3429000"/>
            <a:ext cx="7315200" cy="1524000"/>
          </a:xfrm>
          <a:prstGeom prst="rect">
            <a:avLst/>
          </a:prstGeom>
          <a:solidFill>
            <a:srgbClr val="000000">
              <a:alpha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0045" name="Rectangle 13"/>
          <p:cNvSpPr>
            <a:spLocks noChangeArrowheads="1"/>
          </p:cNvSpPr>
          <p:nvPr/>
        </p:nvSpPr>
        <p:spPr bwMode="auto">
          <a:xfrm>
            <a:off x="8077200" y="2286000"/>
            <a:ext cx="762000" cy="3886200"/>
          </a:xfrm>
          <a:prstGeom prst="rect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02086" name="Rectangle 6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>
                <a:latin typeface="Libra BT" pitchFamily="66" charset="0"/>
              </a:rPr>
              <a:t>La meta de la ética es alcanzar la unión con el uno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2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181600"/>
            <a:ext cx="7772400" cy="1470025"/>
          </a:xfrm>
          <a:effectLst/>
        </p:spPr>
        <p:txBody>
          <a:bodyPr/>
          <a:lstStyle/>
          <a:p>
            <a:r>
              <a:rPr lang="es-VE" sz="80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dharma</a:t>
            </a:r>
            <a:endParaRPr lang="es-VE" sz="8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ctrTitle"/>
          </p:nvPr>
        </p:nvSpPr>
        <p:spPr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8000">
                <a:solidFill>
                  <a:srgbClr val="FFFF00"/>
                </a:solidFill>
                <a:latin typeface="Libra BT" pitchFamily="66" charset="0"/>
              </a:rPr>
              <a:t>Karma marga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29732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empírico</a:t>
            </a:r>
          </a:p>
        </p:txBody>
      </p:sp>
      <p:sp>
        <p:nvSpPr>
          <p:cNvPr id="329733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cuerpo</a:t>
            </a:r>
          </a:p>
        </p:txBody>
      </p:sp>
      <p:sp>
        <p:nvSpPr>
          <p:cNvPr id="329734" name="Rectangle 6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El yo supremo</a:t>
            </a:r>
          </a:p>
        </p:txBody>
      </p:sp>
      <p:sp>
        <p:nvSpPr>
          <p:cNvPr id="329735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736" name="Line 8"/>
          <p:cNvSpPr>
            <a:spLocks noChangeShapeType="1"/>
          </p:cNvSpPr>
          <p:nvPr/>
        </p:nvSpPr>
        <p:spPr bwMode="auto">
          <a:xfrm flipV="1">
            <a:off x="8458200" y="2590800"/>
            <a:ext cx="0" cy="3352800"/>
          </a:xfrm>
          <a:prstGeom prst="line">
            <a:avLst/>
          </a:prstGeom>
          <a:noFill/>
          <a:ln w="177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9737" name="Rectangle 9"/>
          <p:cNvSpPr>
            <a:spLocks noChangeArrowheads="1"/>
          </p:cNvSpPr>
          <p:nvPr/>
        </p:nvSpPr>
        <p:spPr bwMode="auto">
          <a:xfrm>
            <a:off x="1828800" y="5105400"/>
            <a:ext cx="5562600" cy="1447800"/>
          </a:xfrm>
          <a:prstGeom prst="rect">
            <a:avLst/>
          </a:prstGeom>
          <a:solidFill>
            <a:srgbClr val="000000">
              <a:alpha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738" name="Rectangle 10"/>
          <p:cNvSpPr>
            <a:spLocks noChangeArrowheads="1"/>
          </p:cNvSpPr>
          <p:nvPr/>
        </p:nvSpPr>
        <p:spPr bwMode="auto">
          <a:xfrm>
            <a:off x="838200" y="3429000"/>
            <a:ext cx="7315200" cy="1524000"/>
          </a:xfrm>
          <a:prstGeom prst="rect">
            <a:avLst/>
          </a:prstGeom>
          <a:solidFill>
            <a:srgbClr val="000000">
              <a:alpha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739" name="Rectangle 11"/>
          <p:cNvSpPr>
            <a:spLocks noChangeArrowheads="1"/>
          </p:cNvSpPr>
          <p:nvPr/>
        </p:nvSpPr>
        <p:spPr bwMode="auto">
          <a:xfrm>
            <a:off x="8077200" y="2286000"/>
            <a:ext cx="762000" cy="3886200"/>
          </a:xfrm>
          <a:prstGeom prst="rect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4296" name="Rectangle 8"/>
          <p:cNvSpPr>
            <a:spLocks noChangeArrowheads="1"/>
          </p:cNvSpPr>
          <p:nvPr/>
        </p:nvSpPr>
        <p:spPr bwMode="auto">
          <a:xfrm>
            <a:off x="0" y="4419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>
                <a:latin typeface="Libra BT" pitchFamily="66" charset="0"/>
              </a:rPr>
              <a:t>No debo tener interés personal en mis acciones, deben ser sin motivos míos</a:t>
            </a:r>
          </a:p>
        </p:txBody>
      </p:sp>
      <p:sp>
        <p:nvSpPr>
          <p:cNvPr id="524294" name="Text Box 6"/>
          <p:cNvSpPr txBox="1">
            <a:spLocks noChangeArrowheads="1"/>
          </p:cNvSpPr>
          <p:nvPr/>
        </p:nvSpPr>
        <p:spPr bwMode="auto">
          <a:xfrm>
            <a:off x="4495800" y="3325813"/>
            <a:ext cx="1833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HinduLara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7367" name="Rectangle 7"/>
          <p:cNvSpPr>
            <a:spLocks noChangeArrowheads="1"/>
          </p:cNvSpPr>
          <p:nvPr/>
        </p:nvSpPr>
        <p:spPr bwMode="auto">
          <a:xfrm>
            <a:off x="0" y="4419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>
                <a:latin typeface="Libra BT" pitchFamily="66" charset="0"/>
              </a:rPr>
              <a:t>Si los motivos de mis acciones no son míos,</a:t>
            </a:r>
            <a:br>
              <a:rPr lang="es-VE" sz="5400" dirty="0">
                <a:latin typeface="Libra BT" pitchFamily="66" charset="0"/>
              </a:rPr>
            </a:br>
            <a:r>
              <a:rPr lang="es-VE" sz="5400" dirty="0">
                <a:latin typeface="Libra BT" pitchFamily="66" charset="0"/>
              </a:rPr>
              <a:t>¿de dónde vienen?</a:t>
            </a:r>
          </a:p>
        </p:txBody>
      </p:sp>
      <p:sp>
        <p:nvSpPr>
          <p:cNvPr id="527365" name="Text Box 5"/>
          <p:cNvSpPr txBox="1">
            <a:spLocks noChangeArrowheads="1"/>
          </p:cNvSpPr>
          <p:nvPr/>
        </p:nvSpPr>
        <p:spPr bwMode="auto">
          <a:xfrm>
            <a:off x="4495800" y="3325813"/>
            <a:ext cx="1833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HinduLara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8389" name="Text Box 5"/>
          <p:cNvSpPr txBox="1">
            <a:spLocks noChangeArrowheads="1"/>
          </p:cNvSpPr>
          <p:nvPr/>
        </p:nvSpPr>
        <p:spPr bwMode="auto">
          <a:xfrm>
            <a:off x="4495800" y="3325813"/>
            <a:ext cx="1833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HinduLara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528391" name="Rectangle 7"/>
          <p:cNvSpPr>
            <a:spLocks noChangeArrowheads="1"/>
          </p:cNvSpPr>
          <p:nvPr/>
        </p:nvSpPr>
        <p:spPr bwMode="auto">
          <a:xfrm>
            <a:off x="0" y="4419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De mi dharma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1779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317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Comparación con el cristianismo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28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280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</a:t>
            </a:r>
          </a:p>
        </p:txBody>
      </p:sp>
      <p:sp>
        <p:nvSpPr>
          <p:cNvPr id="33280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280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28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2804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Un Dios personal y </a:t>
            </a:r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moral</a:t>
            </a:r>
            <a:endParaRPr lang="en-US" u="sng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280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</a:t>
            </a:r>
          </a:p>
        </p:txBody>
      </p:sp>
      <p:sp>
        <p:nvSpPr>
          <p:cNvPr id="33280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280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28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2803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Ningún dios personal o moral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2804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Un Dios personal y </a:t>
            </a:r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moral</a:t>
            </a:r>
            <a:endParaRPr lang="en-US" u="sng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280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</a:t>
            </a:r>
          </a:p>
        </p:txBody>
      </p:sp>
      <p:sp>
        <p:nvSpPr>
          <p:cNvPr id="33280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280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38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383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Base para mis acciones</a:t>
            </a:r>
          </a:p>
        </p:txBody>
      </p:sp>
      <p:sp>
        <p:nvSpPr>
          <p:cNvPr id="33383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383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38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382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Hay principios bíblicos que son universales y absolutos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383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Base para mis acciones</a:t>
            </a:r>
          </a:p>
        </p:txBody>
      </p:sp>
      <p:sp>
        <p:nvSpPr>
          <p:cNvPr id="33383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383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38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382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Hay principios bíblicos que son universales y absolutos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383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Base para mis acciones</a:t>
            </a:r>
          </a:p>
        </p:txBody>
      </p:sp>
      <p:sp>
        <p:nvSpPr>
          <p:cNvPr id="33383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383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3833" name="Rectangle 9"/>
          <p:cNvSpPr>
            <a:spLocks noChangeArrowheads="1"/>
          </p:cNvSpPr>
          <p:nvPr/>
        </p:nvSpPr>
        <p:spPr bwMode="auto">
          <a:xfrm>
            <a:off x="152400" y="43434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Todos</a:t>
            </a:r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 debemos seguir estos principios bíblicos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1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3827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Cada casta tiene su propia </a:t>
            </a:r>
            <a:r>
              <a:rPr lang="es-VE" dirty="0" err="1">
                <a:effectLst>
                  <a:glow rad="139700">
                    <a:srgbClr val="000000"/>
                  </a:glow>
                </a:effectLst>
              </a:rPr>
              <a:t>dharma</a:t>
            </a:r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 que es lo correcto para ellos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38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382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Hay principios bíblicos que son universales y absolutos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383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Base para mis acciones</a:t>
            </a:r>
          </a:p>
        </p:txBody>
      </p:sp>
      <p:sp>
        <p:nvSpPr>
          <p:cNvPr id="33383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383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3833" name="Rectangle 9"/>
          <p:cNvSpPr>
            <a:spLocks noChangeArrowheads="1"/>
          </p:cNvSpPr>
          <p:nvPr/>
        </p:nvSpPr>
        <p:spPr bwMode="auto">
          <a:xfrm>
            <a:off x="152400" y="43434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Todos</a:t>
            </a:r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 debemos seguir estos principios bíblicos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1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3827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Cada casta tiene su propia </a:t>
            </a:r>
            <a:r>
              <a:rPr lang="es-VE" dirty="0" err="1">
                <a:effectLst>
                  <a:glow rad="139700">
                    <a:srgbClr val="000000"/>
                  </a:glow>
                </a:effectLst>
              </a:rPr>
              <a:t>dharma</a:t>
            </a:r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 que es lo correcto para ellos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38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382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Hay principios bíblicos que son universales y absolutos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383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Base para mis acciones</a:t>
            </a:r>
          </a:p>
        </p:txBody>
      </p:sp>
      <p:sp>
        <p:nvSpPr>
          <p:cNvPr id="33383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383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3833" name="Rectangle 9"/>
          <p:cNvSpPr>
            <a:spLocks noChangeArrowheads="1"/>
          </p:cNvSpPr>
          <p:nvPr/>
        </p:nvSpPr>
        <p:spPr bwMode="auto">
          <a:xfrm>
            <a:off x="152400" y="43434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Todos</a:t>
            </a:r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 debemos seguir estos principios bíblicos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3834" name="Rectangle 10"/>
          <p:cNvSpPr>
            <a:spLocks noChangeArrowheads="1"/>
          </p:cNvSpPr>
          <p:nvPr/>
        </p:nvSpPr>
        <p:spPr bwMode="auto">
          <a:xfrm>
            <a:off x="4724400" y="43434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Cada casta debe seguir su propia </a:t>
            </a:r>
            <a:r>
              <a:rPr lang="es-VE" dirty="0" err="1">
                <a:effectLst>
                  <a:glow rad="139700">
                    <a:srgbClr val="000000"/>
                  </a:glow>
                </a:effectLst>
              </a:rPr>
              <a:t>dharma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58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587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moralidad</a:t>
            </a:r>
          </a:p>
        </p:txBody>
      </p:sp>
      <p:sp>
        <p:nvSpPr>
          <p:cNvPr id="33587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588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58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587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moralidad existe en la tierra y en el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cielo</a:t>
            </a:r>
            <a:endParaRPr lang="es-VE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587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moralidad</a:t>
            </a:r>
          </a:p>
        </p:txBody>
      </p:sp>
      <p:sp>
        <p:nvSpPr>
          <p:cNvPr id="33587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588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58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587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moralidad existe en la tierra y en el cielo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moralidad sirve como manera de agradar a Dios, como mi respuesta al amor de Dios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587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moralidad</a:t>
            </a:r>
          </a:p>
        </p:txBody>
      </p:sp>
      <p:sp>
        <p:nvSpPr>
          <p:cNvPr id="33587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588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5875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</a:t>
            </a:r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bondad</a:t>
            </a:r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 puede acelerar el proceso de la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salvación</a:t>
            </a:r>
            <a:endParaRPr lang="es-VE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58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587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moralidad existe en la tierra y en el cielo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moralidad sirve como manera de agradar a Dios, como mi respuesta al amor de Dios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587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moralidad</a:t>
            </a:r>
          </a:p>
        </p:txBody>
      </p:sp>
      <p:sp>
        <p:nvSpPr>
          <p:cNvPr id="33587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588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5875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</a:t>
            </a:r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bondad</a:t>
            </a:r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 puede acelerar el proceso de la salvación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moralidad sólo existe en el nivel temporal ilusorio, no en el nivel real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58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587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moralidad existe en la tierra y en el cielo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moralidad sirve como manera de agradar a Dios, como mi respuesta al amor de Dios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3587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moralidad</a:t>
            </a:r>
          </a:p>
        </p:txBody>
      </p:sp>
      <p:sp>
        <p:nvSpPr>
          <p:cNvPr id="33587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3588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3998</TotalTime>
  <Words>960</Words>
  <Application>Microsoft Office PowerPoint</Application>
  <PresentationFormat>On-screen Show (4:3)</PresentationFormat>
  <Paragraphs>220</Paragraphs>
  <Slides>93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0" baseType="lpstr">
      <vt:lpstr>Arial</vt:lpstr>
      <vt:lpstr>Libra BT</vt:lpstr>
      <vt:lpstr>Wingdings</vt:lpstr>
      <vt:lpstr>DF Calligraphic Ornaments LET</vt:lpstr>
      <vt:lpstr>Arial Narrow</vt:lpstr>
      <vt:lpstr>CentSchbook BT</vt:lpstr>
      <vt:lpstr>Default Design</vt:lpstr>
      <vt:lpstr>Los hinduistas   su adoración, sociedad y sistema ético</vt:lpstr>
      <vt:lpstr>La adoración hinduista “puja”</vt:lpstr>
      <vt:lpstr>Slide 3</vt:lpstr>
      <vt:lpstr>La adoración en el hogar</vt:lpstr>
      <vt:lpstr>O la adoración familiar</vt:lpstr>
      <vt:lpstr>la madre es la sacerdotisa</vt:lpstr>
      <vt:lpstr>ídolos</vt:lpstr>
      <vt:lpstr>Los textos sagra-dos</vt:lpstr>
      <vt:lpstr>Líderes religiosos que visitan en las casas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Las peregrinaciones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Se celebran ceremonias asociadas con diferentes etapas de la vida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fiestas anuales</vt:lpstr>
      <vt:lpstr>La sociedad hinduista</vt:lpstr>
      <vt:lpstr>Una sociedad estructurada</vt:lpstr>
      <vt:lpstr>La familia es la unidad sociológica más fuerte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La ética hinduista</vt:lpstr>
      <vt:lpstr>Slide 53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Slide 69</vt:lpstr>
      <vt:lpstr>Slide 70</vt:lpstr>
      <vt:lpstr>dharma</vt:lpstr>
      <vt:lpstr>Karma marga</vt:lpstr>
      <vt:lpstr>Tres niveles de realidad</vt:lpstr>
      <vt:lpstr>Slide 74</vt:lpstr>
      <vt:lpstr>Slide 75</vt:lpstr>
      <vt:lpstr>Slide 76</vt:lpstr>
      <vt:lpstr>Slide 77</vt:lpstr>
      <vt:lpstr>Comparación con el cristianismo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Presentación visual - parte B (los hinduistas - su adoración, sociedad y sistema ético)</dc:title>
  <dc:creator>William Ritchey</dc:creator>
  <cp:lastModifiedBy>William Ritchey</cp:lastModifiedBy>
  <cp:revision>169</cp:revision>
  <dcterms:created xsi:type="dcterms:W3CDTF">2007-11-13T16:31:37Z</dcterms:created>
  <dcterms:modified xsi:type="dcterms:W3CDTF">2009-11-17T00:10:39Z</dcterms:modified>
</cp:coreProperties>
</file>