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816" r:id="rId2"/>
    <p:sldId id="540" r:id="rId3"/>
    <p:sldId id="541" r:id="rId4"/>
    <p:sldId id="542" r:id="rId5"/>
    <p:sldId id="773" r:id="rId6"/>
    <p:sldId id="774" r:id="rId7"/>
    <p:sldId id="1003" r:id="rId8"/>
    <p:sldId id="1004" r:id="rId9"/>
    <p:sldId id="1005" r:id="rId10"/>
    <p:sldId id="775" r:id="rId11"/>
    <p:sldId id="776" r:id="rId12"/>
    <p:sldId id="543" r:id="rId13"/>
    <p:sldId id="967" r:id="rId14"/>
    <p:sldId id="964" r:id="rId15"/>
    <p:sldId id="968" r:id="rId16"/>
    <p:sldId id="962" r:id="rId17"/>
    <p:sldId id="508" r:id="rId18"/>
    <p:sldId id="546" r:id="rId19"/>
    <p:sldId id="971" r:id="rId20"/>
    <p:sldId id="970" r:id="rId21"/>
    <p:sldId id="990" r:id="rId22"/>
    <p:sldId id="972" r:id="rId23"/>
    <p:sldId id="973" r:id="rId24"/>
    <p:sldId id="974" r:id="rId25"/>
    <p:sldId id="1006" r:id="rId26"/>
    <p:sldId id="1007" r:id="rId27"/>
    <p:sldId id="975" r:id="rId28"/>
    <p:sldId id="976" r:id="rId29"/>
    <p:sldId id="963" r:id="rId30"/>
    <p:sldId id="977" r:id="rId31"/>
    <p:sldId id="978" r:id="rId32"/>
    <p:sldId id="783" r:id="rId33"/>
    <p:sldId id="979" r:id="rId34"/>
    <p:sldId id="980" r:id="rId35"/>
    <p:sldId id="784" r:id="rId36"/>
    <p:sldId id="981" r:id="rId37"/>
    <p:sldId id="982" r:id="rId38"/>
    <p:sldId id="983" r:id="rId39"/>
    <p:sldId id="984" r:id="rId40"/>
    <p:sldId id="985" r:id="rId41"/>
    <p:sldId id="989" r:id="rId42"/>
    <p:sldId id="986" r:id="rId43"/>
    <p:sldId id="987" r:id="rId44"/>
    <p:sldId id="988" r:id="rId45"/>
    <p:sldId id="554" r:id="rId46"/>
    <p:sldId id="555" r:id="rId47"/>
    <p:sldId id="791" r:id="rId48"/>
    <p:sldId id="726" r:id="rId49"/>
    <p:sldId id="556" r:id="rId50"/>
    <p:sldId id="792" r:id="rId51"/>
    <p:sldId id="558" r:id="rId52"/>
    <p:sldId id="511" r:id="rId53"/>
    <p:sldId id="991" r:id="rId54"/>
    <p:sldId id="992" r:id="rId55"/>
    <p:sldId id="512" r:id="rId56"/>
    <p:sldId id="793" r:id="rId57"/>
    <p:sldId id="794" r:id="rId58"/>
    <p:sldId id="559" r:id="rId59"/>
    <p:sldId id="993" r:id="rId60"/>
    <p:sldId id="557" r:id="rId61"/>
    <p:sldId id="560" r:id="rId62"/>
    <p:sldId id="795" r:id="rId63"/>
    <p:sldId id="727" r:id="rId64"/>
    <p:sldId id="561" r:id="rId65"/>
    <p:sldId id="562" r:id="rId66"/>
    <p:sldId id="994" r:id="rId67"/>
    <p:sldId id="728" r:id="rId68"/>
    <p:sldId id="564" r:id="rId69"/>
    <p:sldId id="565" r:id="rId70"/>
    <p:sldId id="796" r:id="rId71"/>
    <p:sldId id="797" r:id="rId72"/>
    <p:sldId id="566" r:id="rId73"/>
    <p:sldId id="798" r:id="rId74"/>
    <p:sldId id="799" r:id="rId75"/>
    <p:sldId id="567" r:id="rId76"/>
    <p:sldId id="800" r:id="rId77"/>
    <p:sldId id="801" r:id="rId78"/>
    <p:sldId id="568" r:id="rId79"/>
    <p:sldId id="802" r:id="rId80"/>
    <p:sldId id="803" r:id="rId81"/>
    <p:sldId id="804" r:id="rId82"/>
    <p:sldId id="805" r:id="rId83"/>
    <p:sldId id="569" r:id="rId84"/>
    <p:sldId id="806" r:id="rId85"/>
    <p:sldId id="807" r:id="rId86"/>
    <p:sldId id="570" r:id="rId87"/>
    <p:sldId id="808" r:id="rId88"/>
    <p:sldId id="809" r:id="rId89"/>
    <p:sldId id="810" r:id="rId90"/>
    <p:sldId id="811" r:id="rId91"/>
    <p:sldId id="571" r:id="rId92"/>
    <p:sldId id="812" r:id="rId93"/>
    <p:sldId id="813" r:id="rId94"/>
    <p:sldId id="572" r:id="rId95"/>
    <p:sldId id="814" r:id="rId96"/>
    <p:sldId id="815" r:id="rId97"/>
    <p:sldId id="573" r:id="rId98"/>
    <p:sldId id="574" r:id="rId99"/>
    <p:sldId id="575" r:id="rId100"/>
    <p:sldId id="514" r:id="rId101"/>
    <p:sldId id="576" r:id="rId102"/>
    <p:sldId id="515" r:id="rId103"/>
    <p:sldId id="516" r:id="rId104"/>
    <p:sldId id="517" r:id="rId105"/>
    <p:sldId id="518" r:id="rId106"/>
    <p:sldId id="817" r:id="rId107"/>
    <p:sldId id="579" r:id="rId108"/>
    <p:sldId id="580" r:id="rId109"/>
    <p:sldId id="581" r:id="rId110"/>
    <p:sldId id="519" r:id="rId111"/>
    <p:sldId id="582" r:id="rId112"/>
    <p:sldId id="583" r:id="rId113"/>
    <p:sldId id="995" r:id="rId114"/>
    <p:sldId id="584" r:id="rId115"/>
    <p:sldId id="585" r:id="rId116"/>
    <p:sldId id="586" r:id="rId117"/>
    <p:sldId id="587" r:id="rId118"/>
    <p:sldId id="588" r:id="rId119"/>
    <p:sldId id="589" r:id="rId120"/>
    <p:sldId id="590" r:id="rId121"/>
    <p:sldId id="591" r:id="rId122"/>
    <p:sldId id="1002" r:id="rId123"/>
    <p:sldId id="724" r:id="rId124"/>
  </p:sldIdLst>
  <p:sldSz cx="9144000" cy="6858000" type="screen4x3"/>
  <p:notesSz cx="6858000" cy="9144000"/>
  <p:embeddedFontLst>
    <p:embeddedFont>
      <p:font typeface="Libra BT" pitchFamily="66" charset="0"/>
      <p:regular r:id="rId125"/>
    </p:embeddedFont>
    <p:embeddedFont>
      <p:font typeface="DF Calligraphic Ornaments LET" pitchFamily="2" charset="2"/>
      <p:regular r:id="rId126"/>
    </p:embeddedFont>
    <p:embeddedFont>
      <p:font typeface="Arial Narrow" pitchFamily="34" charset="0"/>
      <p:regular r:id="rId127"/>
      <p:bold r:id="rId128"/>
      <p:italic r:id="rId129"/>
      <p:boldItalic r:id="rId130"/>
    </p:embeddedFont>
    <p:embeddedFont>
      <p:font typeface="CentSchbook BT" pitchFamily="18" charset="0"/>
      <p:regular r:id="rId131"/>
      <p:bold r:id="rId132"/>
      <p:italic r:id="rId133"/>
      <p:boldItalic r:id="rId134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66"/>
    <a:srgbClr val="000099"/>
    <a:srgbClr val="0033CC"/>
    <a:srgbClr val="00FFFF"/>
    <a:srgbClr val="FFFFFF"/>
    <a:srgbClr val="FFFF99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9" autoAdjust="0"/>
    <p:restoredTop sz="94728" autoAdjust="0"/>
  </p:normalViewPr>
  <p:slideViewPr>
    <p:cSldViewPr>
      <p:cViewPr>
        <p:scale>
          <a:sx n="60" d="100"/>
          <a:sy n="60" d="100"/>
        </p:scale>
        <p:origin x="-1338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0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9.fntdata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font" Target="fonts/font4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font" Target="fonts/font2.fntdata"/><Relationship Id="rId134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font" Target="fonts/font5.fntdata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font" Target="fonts/font6.fntdata"/><Relationship Id="rId13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7.fntdata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54041-3E94-481A-8401-F2DC62213D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CF80E-141A-405C-B538-62AAD3C861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5565F-1B0B-4AAB-8972-FD6A5D7A37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780D1-5105-49E6-A0D6-38C9790071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53F867-C1E0-49AE-92AF-A896645932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4BE3A-C21B-4B83-BD1C-9446C89414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38022-3157-4CF0-8A5E-7B42385B5B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4C9619-C522-40A4-8376-013D922D21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96047-0D6B-4422-9597-0561E6DBD3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A039C-31E9-4D11-BC91-E8C6DAEEF8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F6C64-DCF5-4D02-A70F-8FF5EF8BFE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B483C7DD-89ED-4B3B-A563-D378C78854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hinduistas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 concepto de</a:t>
            </a:r>
            <a:b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pecado y salvación, y cómo evangelizarlos</a:t>
            </a:r>
            <a:endParaRPr lang="es-VE" sz="6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6298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29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42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7923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37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pecado y la salvación en el hinduismo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8947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389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se basa en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monismo védico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339975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maya</a:t>
            </a:r>
          </a:p>
        </p:txBody>
      </p:sp>
      <p:sp>
        <p:nvSpPr>
          <p:cNvPr id="339975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339972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Realidad aparente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maya</a:t>
            </a:r>
          </a:p>
        </p:txBody>
      </p:sp>
      <p:sp>
        <p:nvSpPr>
          <p:cNvPr id="339975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339972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Realidad aparente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maya</a:t>
            </a:r>
          </a:p>
        </p:txBody>
      </p:sp>
      <p:sp>
        <p:nvSpPr>
          <p:cNvPr id="339975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 flipH="1">
            <a:off x="7162800" y="2286000"/>
            <a:ext cx="1219200" cy="1600200"/>
          </a:xfrm>
          <a:prstGeom prst="line">
            <a:avLst/>
          </a:prstGeom>
          <a:noFill/>
          <a:ln w="304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339972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Realidad aparente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maya</a:t>
            </a:r>
          </a:p>
        </p:txBody>
      </p:sp>
      <p:sp>
        <p:nvSpPr>
          <p:cNvPr id="339975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 flipH="1" flipV="1">
            <a:off x="6096000" y="5867400"/>
            <a:ext cx="2133600" cy="0"/>
          </a:xfrm>
          <a:prstGeom prst="line">
            <a:avLst/>
          </a:prstGeom>
          <a:noFill/>
          <a:ln w="304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339972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Realidad aparente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maya</a:t>
            </a:r>
          </a:p>
        </p:txBody>
      </p:sp>
      <p:sp>
        <p:nvSpPr>
          <p:cNvPr id="339975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 flipH="1">
            <a:off x="7162800" y="2286000"/>
            <a:ext cx="1219200" cy="1600200"/>
          </a:xfrm>
          <a:prstGeom prst="line">
            <a:avLst/>
          </a:prstGeom>
          <a:noFill/>
          <a:ln w="304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339972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Realidad aparente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maya</a:t>
            </a:r>
          </a:p>
        </p:txBody>
      </p:sp>
      <p:sp>
        <p:nvSpPr>
          <p:cNvPr id="339974" name="Rectangle 6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Realidad última</a:t>
            </a:r>
          </a:p>
        </p:txBody>
      </p:sp>
      <p:sp>
        <p:nvSpPr>
          <p:cNvPr id="339975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Tres niveles de realidad</a:t>
            </a:r>
          </a:p>
        </p:txBody>
      </p:sp>
      <p:sp>
        <p:nvSpPr>
          <p:cNvPr id="339972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Realidad aparente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auto">
          <a:xfrm>
            <a:off x="0" y="5029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maya</a:t>
            </a:r>
          </a:p>
        </p:txBody>
      </p:sp>
      <p:sp>
        <p:nvSpPr>
          <p:cNvPr id="339974" name="Rectangle 6"/>
          <p:cNvSpPr>
            <a:spLocks noChangeArrowheads="1"/>
          </p:cNvSpPr>
          <p:nvPr/>
        </p:nvSpPr>
        <p:spPr bwMode="auto">
          <a:xfrm>
            <a:off x="0" y="1806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Realidad última</a:t>
            </a:r>
          </a:p>
        </p:txBody>
      </p:sp>
      <p:sp>
        <p:nvSpPr>
          <p:cNvPr id="339975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2286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9980" name="Rectangle 12"/>
          <p:cNvSpPr>
            <a:spLocks noChangeArrowheads="1"/>
          </p:cNvSpPr>
          <p:nvPr/>
        </p:nvSpPr>
        <p:spPr bwMode="auto">
          <a:xfrm>
            <a:off x="381000" y="3429000"/>
            <a:ext cx="8534400" cy="3124200"/>
          </a:xfrm>
          <a:prstGeom prst="rect">
            <a:avLst/>
          </a:prstGeom>
          <a:solidFill>
            <a:srgbClr val="000000">
              <a:alpha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9981" name="Line 13"/>
          <p:cNvSpPr>
            <a:spLocks noChangeShapeType="1"/>
          </p:cNvSpPr>
          <p:nvPr/>
        </p:nvSpPr>
        <p:spPr bwMode="auto">
          <a:xfrm flipV="1">
            <a:off x="4648200" y="3124200"/>
            <a:ext cx="0" cy="3352800"/>
          </a:xfrm>
          <a:prstGeom prst="line">
            <a:avLst/>
          </a:prstGeom>
          <a:noFill/>
          <a:ln w="304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40995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409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Términos importantes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648200" y="0"/>
            <a:ext cx="4495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karma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9895" name="Text Box 7"/>
          <p:cNvSpPr txBox="1">
            <a:spLocks noChangeArrowheads="1"/>
          </p:cNvSpPr>
          <p:nvPr/>
        </p:nvSpPr>
        <p:spPr bwMode="auto">
          <a:xfrm>
            <a:off x="-30201" y="6611779"/>
            <a:ext cx="292580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Himalayan Academy Publications / Wikimedia Commons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648200" y="0"/>
            <a:ext cx="4495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latin typeface="Libra BT" pitchFamily="66" charset="0"/>
              </a:rPr>
              <a:t>karma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48200" y="2895600"/>
            <a:ext cx="4495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latin typeface="Libra BT" pitchFamily="66" charset="0"/>
              </a:rPr>
              <a:t>La ley de</a:t>
            </a:r>
            <a:br>
              <a:rPr lang="es-VE" sz="6600" dirty="0">
                <a:latin typeface="Libra BT" pitchFamily="66" charset="0"/>
              </a:rPr>
            </a:br>
            <a:r>
              <a:rPr lang="es-VE" sz="6600" dirty="0">
                <a:latin typeface="Libra BT" pitchFamily="66" charset="0"/>
              </a:rPr>
              <a:t>causa y efecto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 dirty="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4191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 err="1">
                <a:latin typeface="Libra BT" pitchFamily="66" charset="0"/>
              </a:rPr>
              <a:t>samsara</a:t>
            </a:r>
            <a:endParaRPr lang="es-VE" sz="80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ide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90530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90531" name="Rectangle 3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 smtClean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Ciclo de </a:t>
            </a:r>
            <a:r>
              <a:rPr lang="es-VE" sz="6000" kern="1200" dirty="0" err="1" smtClean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renacimientos</a:t>
            </a:r>
            <a:endParaRPr lang="es-VE" sz="6000" kern="1200" dirty="0">
              <a:solidFill>
                <a:srgbClr val="FFFF00"/>
              </a:solidFill>
              <a:latin typeface="Libra BT" pitchFamily="66" charset="0"/>
              <a:ea typeface="+mn-ea"/>
              <a:cs typeface="+mn-cs"/>
            </a:endParaRPr>
          </a:p>
        </p:txBody>
      </p:sp>
      <p:sp>
        <p:nvSpPr>
          <p:cNvPr id="790533" name="Text Box 5"/>
          <p:cNvSpPr txBox="1">
            <a:spLocks noChangeArrowheads="1"/>
          </p:cNvSpPr>
          <p:nvPr/>
        </p:nvSpPr>
        <p:spPr bwMode="auto">
          <a:xfrm>
            <a:off x="-26988" y="4533900"/>
            <a:ext cx="19923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Nils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Fretwurst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  <p:sp>
        <p:nvSpPr>
          <p:cNvPr id="790535" name="Text Box 7"/>
          <p:cNvSpPr txBox="1">
            <a:spLocks noChangeArrowheads="1"/>
          </p:cNvSpPr>
          <p:nvPr/>
        </p:nvSpPr>
        <p:spPr bwMode="auto">
          <a:xfrm>
            <a:off x="7086600" y="5241925"/>
            <a:ext cx="2100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© David </a:t>
            </a:r>
            <a:r>
              <a:rPr lang="en-US" sz="1000" kern="12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Monniaux</a:t>
            </a:r>
            <a:r>
              <a:rPr lang="en-US" sz="1000" kern="12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  <a:ea typeface="+mn-ea"/>
                <a:cs typeface="+mn-cs"/>
              </a:rPr>
              <a:t> / Wikimedia Commons</a:t>
            </a:r>
          </a:p>
        </p:txBody>
      </p:sp>
      <p:sp>
        <p:nvSpPr>
          <p:cNvPr id="790536" name="Freeform 8"/>
          <p:cNvSpPr>
            <a:spLocks/>
          </p:cNvSpPr>
          <p:nvPr/>
        </p:nvSpPr>
        <p:spPr bwMode="auto">
          <a:xfrm>
            <a:off x="2057400" y="1143000"/>
            <a:ext cx="4038600" cy="1066800"/>
          </a:xfrm>
          <a:custGeom>
            <a:avLst/>
            <a:gdLst/>
            <a:ahLst/>
            <a:cxnLst>
              <a:cxn ang="0">
                <a:pos x="0" y="1896"/>
              </a:cxn>
              <a:cxn ang="0">
                <a:pos x="2864" y="1576"/>
              </a:cxn>
            </a:cxnLst>
            <a:rect l="0" t="0" r="r" b="b"/>
            <a:pathLst>
              <a:path w="2864" h="1896">
                <a:moveTo>
                  <a:pt x="0" y="1896"/>
                </a:moveTo>
                <a:cubicBezTo>
                  <a:pt x="1008" y="0"/>
                  <a:pt x="2544" y="952"/>
                  <a:pt x="2864" y="1576"/>
                </a:cubicBezTo>
              </a:path>
            </a:pathLst>
          </a:custGeom>
          <a:noFill/>
          <a:ln w="1778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4191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 err="1">
                <a:latin typeface="Libra BT" pitchFamily="66" charset="0"/>
              </a:rPr>
              <a:t>samsara</a:t>
            </a:r>
            <a:endParaRPr lang="es-VE" sz="8000" dirty="0">
              <a:latin typeface="Libra BT" pitchFamily="66" charset="0"/>
            </a:endParaRPr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 rot="11248410">
            <a:off x="2057400" y="5152085"/>
            <a:ext cx="4038600" cy="1066800"/>
          </a:xfrm>
          <a:custGeom>
            <a:avLst/>
            <a:gdLst/>
            <a:ahLst/>
            <a:cxnLst>
              <a:cxn ang="0">
                <a:pos x="0" y="1896"/>
              </a:cxn>
              <a:cxn ang="0">
                <a:pos x="2864" y="1576"/>
              </a:cxn>
            </a:cxnLst>
            <a:rect l="0" t="0" r="r" b="b"/>
            <a:pathLst>
              <a:path w="2864" h="1896">
                <a:moveTo>
                  <a:pt x="0" y="1896"/>
                </a:moveTo>
                <a:cubicBezTo>
                  <a:pt x="1008" y="0"/>
                  <a:pt x="2544" y="952"/>
                  <a:pt x="2864" y="1576"/>
                </a:cubicBezTo>
              </a:path>
            </a:pathLst>
          </a:custGeom>
          <a:noFill/>
          <a:ln w="1778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n-US" sz="3200" kern="120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8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¿por qué estamos en samsara?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62534" name="Text Box 6"/>
          <p:cNvSpPr txBox="1">
            <a:spLocks noChangeArrowheads="1"/>
          </p:cNvSpPr>
          <p:nvPr/>
        </p:nvSpPr>
        <p:spPr bwMode="auto">
          <a:xfrm>
            <a:off x="7348538" y="6613525"/>
            <a:ext cx="1795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Savaman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8821" name="Rectangle 5"/>
          <p:cNvSpPr>
            <a:spLocks noChangeArrowheads="1"/>
          </p:cNvSpPr>
          <p:nvPr/>
        </p:nvSpPr>
        <p:spPr bwMode="auto">
          <a:xfrm>
            <a:off x="6248400" y="0"/>
            <a:ext cx="2895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000">
              <a:latin typeface="Libra BT" pitchFamily="66" charset="0"/>
            </a:endParaRPr>
          </a:p>
        </p:txBody>
      </p:sp>
      <p:sp>
        <p:nvSpPr>
          <p:cNvPr id="418823" name="Text Box 7"/>
          <p:cNvSpPr txBox="1">
            <a:spLocks noChangeArrowheads="1"/>
          </p:cNvSpPr>
          <p:nvPr/>
        </p:nvSpPr>
        <p:spPr bwMode="auto">
          <a:xfrm>
            <a:off x="7027863" y="6613525"/>
            <a:ext cx="2116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Ruedas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762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latin typeface="Libra BT" pitchFamily="66" charset="0"/>
              </a:rPr>
              <a:t>El papel de </a:t>
            </a:r>
            <a:r>
              <a:rPr lang="es-VE" sz="8000" dirty="0" smtClean="0">
                <a:solidFill>
                  <a:srgbClr val="FFFF00"/>
                </a:solidFill>
                <a:latin typeface="Libra BT" pitchFamily="66" charset="0"/>
              </a:rPr>
              <a:t>dios</a:t>
            </a:r>
            <a:endParaRPr lang="es-VE" sz="80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8821" name="Rectangle 5"/>
          <p:cNvSpPr>
            <a:spLocks noChangeArrowheads="1"/>
          </p:cNvSpPr>
          <p:nvPr/>
        </p:nvSpPr>
        <p:spPr bwMode="auto">
          <a:xfrm>
            <a:off x="6248400" y="0"/>
            <a:ext cx="2895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000">
              <a:latin typeface="Libra BT" pitchFamily="66" charset="0"/>
            </a:endParaRPr>
          </a:p>
        </p:txBody>
      </p:sp>
      <p:sp>
        <p:nvSpPr>
          <p:cNvPr id="418823" name="Text Box 7"/>
          <p:cNvSpPr txBox="1">
            <a:spLocks noChangeArrowheads="1"/>
          </p:cNvSpPr>
          <p:nvPr/>
        </p:nvSpPr>
        <p:spPr bwMode="auto">
          <a:xfrm>
            <a:off x="7027863" y="6613525"/>
            <a:ext cx="2116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Ruedas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762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latin typeface="Libra BT" pitchFamily="66" charset="0"/>
              </a:rPr>
              <a:t>El papel de </a:t>
            </a:r>
            <a:r>
              <a:rPr lang="es-VE" sz="8000" dirty="0" smtClean="0">
                <a:solidFill>
                  <a:srgbClr val="FFFF00"/>
                </a:solidFill>
                <a:latin typeface="Libra BT" pitchFamily="66" charset="0"/>
              </a:rPr>
              <a:t>dios</a:t>
            </a:r>
            <a:endParaRPr lang="es-VE" sz="80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2743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funciona aparte de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8821" name="Rectangle 5"/>
          <p:cNvSpPr>
            <a:spLocks noChangeArrowheads="1"/>
          </p:cNvSpPr>
          <p:nvPr/>
        </p:nvSpPr>
        <p:spPr bwMode="auto">
          <a:xfrm>
            <a:off x="6248400" y="0"/>
            <a:ext cx="2895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000">
              <a:latin typeface="Libra BT" pitchFamily="66" charset="0"/>
            </a:endParaRPr>
          </a:p>
        </p:txBody>
      </p:sp>
      <p:sp>
        <p:nvSpPr>
          <p:cNvPr id="418823" name="Text Box 7"/>
          <p:cNvSpPr txBox="1">
            <a:spLocks noChangeArrowheads="1"/>
          </p:cNvSpPr>
          <p:nvPr/>
        </p:nvSpPr>
        <p:spPr bwMode="auto">
          <a:xfrm>
            <a:off x="7027863" y="6613525"/>
            <a:ext cx="2116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Ruedas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762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latin typeface="Libra BT" pitchFamily="66" charset="0"/>
              </a:rPr>
              <a:t>El papel de </a:t>
            </a:r>
            <a:r>
              <a:rPr lang="es-VE" sz="8000" dirty="0" smtClean="0">
                <a:solidFill>
                  <a:srgbClr val="FFFF00"/>
                </a:solidFill>
                <a:latin typeface="Libra BT" pitchFamily="66" charset="0"/>
              </a:rPr>
              <a:t>dios</a:t>
            </a:r>
            <a:endParaRPr lang="es-VE" sz="80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38639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 establecida por dios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2743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funciona aparte de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8821" name="Rectangle 5"/>
          <p:cNvSpPr>
            <a:spLocks noChangeArrowheads="1"/>
          </p:cNvSpPr>
          <p:nvPr/>
        </p:nvSpPr>
        <p:spPr bwMode="auto">
          <a:xfrm>
            <a:off x="6248400" y="0"/>
            <a:ext cx="2895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000">
              <a:latin typeface="Libra BT" pitchFamily="66" charset="0"/>
            </a:endParaRPr>
          </a:p>
        </p:txBody>
      </p:sp>
      <p:sp>
        <p:nvSpPr>
          <p:cNvPr id="418823" name="Text Box 7"/>
          <p:cNvSpPr txBox="1">
            <a:spLocks noChangeArrowheads="1"/>
          </p:cNvSpPr>
          <p:nvPr/>
        </p:nvSpPr>
        <p:spPr bwMode="auto">
          <a:xfrm>
            <a:off x="7027863" y="6613525"/>
            <a:ext cx="2116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Ruedas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762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latin typeface="Libra BT" pitchFamily="66" charset="0"/>
              </a:rPr>
              <a:t>El papel de </a:t>
            </a:r>
            <a:r>
              <a:rPr lang="es-VE" sz="8000" dirty="0" smtClean="0">
                <a:solidFill>
                  <a:srgbClr val="FFFF00"/>
                </a:solidFill>
                <a:latin typeface="Libra BT" pitchFamily="66" charset="0"/>
              </a:rPr>
              <a:t>dios</a:t>
            </a:r>
            <a:endParaRPr lang="es-VE" sz="80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38639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 establecida por dios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2743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funciona aparte de dios</a:t>
            </a: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381000" y="1524000"/>
            <a:ext cx="762000" cy="1600200"/>
          </a:xfrm>
          <a:prstGeom prst="line">
            <a:avLst/>
          </a:prstGeom>
          <a:noFill/>
          <a:ln w="304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8821" name="Rectangle 5"/>
          <p:cNvSpPr>
            <a:spLocks noChangeArrowheads="1"/>
          </p:cNvSpPr>
          <p:nvPr/>
        </p:nvSpPr>
        <p:spPr bwMode="auto">
          <a:xfrm>
            <a:off x="6248400" y="0"/>
            <a:ext cx="2895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000">
              <a:latin typeface="Libra BT" pitchFamily="66" charset="0"/>
            </a:endParaRPr>
          </a:p>
        </p:txBody>
      </p:sp>
      <p:sp>
        <p:nvSpPr>
          <p:cNvPr id="418823" name="Text Box 7"/>
          <p:cNvSpPr txBox="1">
            <a:spLocks noChangeArrowheads="1"/>
          </p:cNvSpPr>
          <p:nvPr/>
        </p:nvSpPr>
        <p:spPr bwMode="auto">
          <a:xfrm>
            <a:off x="7027863" y="6613525"/>
            <a:ext cx="2116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Ruedas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762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latin typeface="Libra BT" pitchFamily="66" charset="0"/>
              </a:rPr>
              <a:t>El papel de </a:t>
            </a:r>
            <a:r>
              <a:rPr lang="es-VE" sz="8000" dirty="0" smtClean="0">
                <a:solidFill>
                  <a:srgbClr val="FFFF00"/>
                </a:solidFill>
                <a:latin typeface="Libra BT" pitchFamily="66" charset="0"/>
              </a:rPr>
              <a:t>dios</a:t>
            </a:r>
            <a:endParaRPr lang="es-VE" sz="80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38639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 establecida por dios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2743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funciona aparte de dios</a:t>
            </a: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381000" y="5029200"/>
            <a:ext cx="762000" cy="1524000"/>
          </a:xfrm>
          <a:prstGeom prst="line">
            <a:avLst/>
          </a:prstGeom>
          <a:noFill/>
          <a:ln w="304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18821" name="Rectangle 5"/>
          <p:cNvSpPr>
            <a:spLocks noChangeArrowheads="1"/>
          </p:cNvSpPr>
          <p:nvPr/>
        </p:nvSpPr>
        <p:spPr bwMode="auto">
          <a:xfrm>
            <a:off x="6248400" y="0"/>
            <a:ext cx="2895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000">
              <a:latin typeface="Libra BT" pitchFamily="66" charset="0"/>
            </a:endParaRPr>
          </a:p>
        </p:txBody>
      </p:sp>
      <p:sp>
        <p:nvSpPr>
          <p:cNvPr id="418823" name="Text Box 7"/>
          <p:cNvSpPr txBox="1">
            <a:spLocks noChangeArrowheads="1"/>
          </p:cNvSpPr>
          <p:nvPr/>
        </p:nvSpPr>
        <p:spPr bwMode="auto">
          <a:xfrm>
            <a:off x="7027863" y="6613525"/>
            <a:ext cx="2116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Thomas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Ruedas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762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latin typeface="Libra BT" pitchFamily="66" charset="0"/>
              </a:rPr>
              <a:t>El papel de </a:t>
            </a:r>
            <a:r>
              <a:rPr lang="es-VE" sz="8000" dirty="0" smtClean="0">
                <a:solidFill>
                  <a:srgbClr val="FFFF00"/>
                </a:solidFill>
                <a:latin typeface="Libra BT" pitchFamily="66" charset="0"/>
              </a:rPr>
              <a:t>dios</a:t>
            </a:r>
            <a:endParaRPr lang="es-VE" sz="80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38639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 establecida por dios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53117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ts val="5200"/>
              </a:lnSpc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gracia de dios puede acelerar </a:t>
            </a:r>
            <a:r>
              <a:rPr lang="es-VE" sz="54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samsara</a:t>
            </a:r>
            <a:endParaRPr lang="es-VE" sz="54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2743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funciona aparte de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1"/>
            <a:ext cx="9144000" cy="99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avidya</a:t>
            </a:r>
            <a:endParaRPr lang="es-VE" sz="8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4724400"/>
            <a:ext cx="9144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Ignorancia de ser uno con la realidad última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1"/>
            <a:ext cx="9144000" cy="99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avidya</a:t>
            </a:r>
            <a:endParaRPr lang="es-VE" sz="8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4724400"/>
            <a:ext cx="9144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Ignorancia de ser uno con la realidad última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1"/>
            <a:ext cx="9144000" cy="99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avidya</a:t>
            </a:r>
            <a:endParaRPr lang="es-VE" sz="8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495800" y="4545013"/>
            <a:ext cx="1833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HinduLara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4" name="Rectangle 4"/>
          <p:cNvSpPr>
            <a:spLocks noChangeArrowheads="1"/>
          </p:cNvSpPr>
          <p:nvPr/>
        </p:nvSpPr>
        <p:spPr bwMode="auto">
          <a:xfrm>
            <a:off x="0" y="-76200"/>
            <a:ext cx="28956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vidya</a:t>
            </a:r>
            <a:endParaRPr lang="es-VE" sz="8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48163" name="Rectangle 3"/>
          <p:cNvSpPr>
            <a:spLocks noChangeArrowheads="1"/>
          </p:cNvSpPr>
          <p:nvPr/>
        </p:nvSpPr>
        <p:spPr bwMode="auto">
          <a:xfrm>
            <a:off x="0" y="51054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sabiduría de que somos uno con la realidad última</a:t>
            </a:r>
          </a:p>
        </p:txBody>
      </p:sp>
      <p:sp>
        <p:nvSpPr>
          <p:cNvPr id="348164" name="Rectangle 4"/>
          <p:cNvSpPr>
            <a:spLocks noChangeArrowheads="1"/>
          </p:cNvSpPr>
          <p:nvPr/>
        </p:nvSpPr>
        <p:spPr bwMode="auto">
          <a:xfrm>
            <a:off x="0" y="-76200"/>
            <a:ext cx="28956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vidya</a:t>
            </a:r>
            <a:endParaRPr lang="es-VE" sz="8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315200" y="6613525"/>
            <a:ext cx="194636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Arvind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Jain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48164" name="Rectangle 4"/>
          <p:cNvSpPr>
            <a:spLocks noChangeArrowheads="1"/>
          </p:cNvSpPr>
          <p:nvPr/>
        </p:nvSpPr>
        <p:spPr bwMode="auto">
          <a:xfrm>
            <a:off x="0" y="-76200"/>
            <a:ext cx="28956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vidya</a:t>
            </a:r>
            <a:endParaRPr lang="es-VE" sz="8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8" name="Rectangle 4"/>
          <p:cNvSpPr>
            <a:spLocks noChangeArrowheads="1"/>
          </p:cNvSpPr>
          <p:nvPr/>
        </p:nvSpPr>
        <p:spPr bwMode="auto">
          <a:xfrm>
            <a:off x="0" y="0"/>
            <a:ext cx="5410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 err="1">
                <a:latin typeface="Libra BT" pitchFamily="66" charset="0"/>
              </a:rPr>
              <a:t>moksha</a:t>
            </a:r>
            <a:endParaRPr lang="es-VE" sz="80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49187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latin typeface="Libra BT" pitchFamily="66" charset="0"/>
              </a:rPr>
              <a:t>Salvación, escapar de los ciclos de </a:t>
            </a:r>
            <a:r>
              <a:rPr lang="es-VE" sz="6600" dirty="0" err="1">
                <a:latin typeface="Libra BT" pitchFamily="66" charset="0"/>
              </a:rPr>
              <a:t>samsara</a:t>
            </a:r>
            <a:endParaRPr lang="es-VE" sz="6600" dirty="0">
              <a:latin typeface="Libra BT" pitchFamily="66" charset="0"/>
            </a:endParaRPr>
          </a:p>
        </p:txBody>
      </p:sp>
      <p:sp>
        <p:nvSpPr>
          <p:cNvPr id="349188" name="Rectangle 4"/>
          <p:cNvSpPr>
            <a:spLocks noChangeArrowheads="1"/>
          </p:cNvSpPr>
          <p:nvPr/>
        </p:nvSpPr>
        <p:spPr bwMode="auto">
          <a:xfrm>
            <a:off x="0" y="0"/>
            <a:ext cx="5410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 err="1">
                <a:latin typeface="Libra BT" pitchFamily="66" charset="0"/>
              </a:rPr>
              <a:t>moksha</a:t>
            </a:r>
            <a:endParaRPr lang="es-VE" sz="80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Salvación es ser libre de: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Salvación es ser libre de: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9718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karma y </a:t>
            </a:r>
            <a:r>
              <a:rPr lang="es-VE" sz="6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samsara</a:t>
            </a:r>
            <a:endParaRPr lang="es-VE" sz="6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Salvación es ser libre de: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3886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 personalidad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9718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karma y </a:t>
            </a:r>
            <a:r>
              <a:rPr lang="es-VE" sz="6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samsara</a:t>
            </a:r>
            <a:endParaRPr lang="es-VE" sz="6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Salvación es ser libre de: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3886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 personalidad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9718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karma y </a:t>
            </a:r>
            <a:r>
              <a:rPr lang="es-VE" sz="6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samsara</a:t>
            </a:r>
            <a:endParaRPr lang="es-VE" sz="6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48006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Maya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Salvación es ser libre de: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3886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 personalidad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9718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karma y </a:t>
            </a:r>
            <a:r>
              <a:rPr lang="es-VE" sz="60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samsara</a:t>
            </a:r>
            <a:endParaRPr lang="es-VE" sz="60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48006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Maya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 cuerpo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65926" name="Rectangle 6"/>
          <p:cNvSpPr>
            <a:spLocks noChangeArrowheads="1"/>
          </p:cNvSpPr>
          <p:nvPr/>
        </p:nvSpPr>
        <p:spPr bwMode="auto">
          <a:xfrm>
            <a:off x="0" y="4953000"/>
            <a:ext cx="9144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salvación es </a:t>
            </a:r>
            <a:r>
              <a:rPr lang="es-VE" sz="56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“individual” y no involucra tanto a otros</a:t>
            </a:r>
            <a:endParaRPr lang="es-VE" sz="56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65925" name="Text Box 5"/>
          <p:cNvSpPr txBox="1">
            <a:spLocks noChangeArrowheads="1"/>
          </p:cNvSpPr>
          <p:nvPr/>
        </p:nvSpPr>
        <p:spPr bwMode="auto">
          <a:xfrm>
            <a:off x="6858000" y="6608763"/>
            <a:ext cx="248657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Brian Jeffery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Beggerly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Pecado es: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Pecado es: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338328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17525" indent="-517525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500" dirty="0" err="1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Avidya</a:t>
            </a:r>
            <a:r>
              <a:rPr lang="es-VE" sz="55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- ser </a:t>
            </a:r>
            <a:r>
              <a:rPr lang="es-VE" sz="55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ignorante de la realidad última y de ser uno con ella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Pecado es: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338328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17525" indent="-517525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500" dirty="0" err="1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Avidya</a:t>
            </a:r>
            <a:r>
              <a:rPr lang="es-VE" sz="55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- ser </a:t>
            </a:r>
            <a:r>
              <a:rPr lang="es-VE" sz="55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ignorante de la realidad última y de ser uno con ella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589788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17525" indent="-517525">
              <a:spcBef>
                <a:spcPct val="0"/>
              </a:spcBef>
              <a:buSzPct val="70000"/>
              <a:buFont typeface="Wingdings" pitchFamily="2" charset="2"/>
              <a:buChar char="Ø"/>
            </a:pPr>
            <a:r>
              <a:rPr lang="es-VE" sz="55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Estar envuelto en </a:t>
            </a:r>
            <a:r>
              <a:rPr lang="es-VE" sz="55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samsara</a:t>
            </a:r>
            <a:endParaRPr lang="es-VE" sz="5500" dirty="0"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52259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522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Tres caminos a la salvación en el hinduismo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4" name="Rectangle 4"/>
          <p:cNvSpPr>
            <a:spLocks noChangeArrowheads="1"/>
          </p:cNvSpPr>
          <p:nvPr/>
        </p:nvSpPr>
        <p:spPr bwMode="auto">
          <a:xfrm>
            <a:off x="0" y="762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Karma marga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3" name="Rectangle 3"/>
          <p:cNvSpPr>
            <a:spLocks noChangeArrowheads="1"/>
          </p:cNvSpPr>
          <p:nvPr/>
        </p:nvSpPr>
        <p:spPr bwMode="auto">
          <a:xfrm>
            <a:off x="0" y="327660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latin typeface="Libra BT" pitchFamily="66" charset="0"/>
              </a:rPr>
              <a:t>El camino de la</a:t>
            </a:r>
            <a:br>
              <a:rPr lang="es-VE" sz="6600" dirty="0">
                <a:latin typeface="Libra BT" pitchFamily="66" charset="0"/>
              </a:rPr>
            </a:br>
            <a:r>
              <a:rPr lang="es-VE" sz="6600" dirty="0">
                <a:latin typeface="Libra BT" pitchFamily="66" charset="0"/>
              </a:rPr>
              <a:t>acción desinteresada</a:t>
            </a:r>
          </a:p>
        </p:txBody>
      </p:sp>
      <p:sp>
        <p:nvSpPr>
          <p:cNvPr id="353284" name="Rectangle 4"/>
          <p:cNvSpPr>
            <a:spLocks noChangeArrowheads="1"/>
          </p:cNvSpPr>
          <p:nvPr/>
        </p:nvSpPr>
        <p:spPr bwMode="auto">
          <a:xfrm>
            <a:off x="0" y="762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Karma marga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31461" name="Text Box 5"/>
          <p:cNvSpPr txBox="1">
            <a:spLocks noChangeArrowheads="1"/>
          </p:cNvSpPr>
          <p:nvPr/>
        </p:nvSpPr>
        <p:spPr bwMode="auto">
          <a:xfrm>
            <a:off x="4495800" y="5002213"/>
            <a:ext cx="1833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HinduLara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8" name="Rectangle 4"/>
          <p:cNvSpPr>
            <a:spLocks noChangeArrowheads="1"/>
          </p:cNvSpPr>
          <p:nvPr/>
        </p:nvSpPr>
        <p:spPr bwMode="auto">
          <a:xfrm>
            <a:off x="0" y="762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bhakti marga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7" name="Rectangle 3"/>
          <p:cNvSpPr>
            <a:spLocks noChangeArrowheads="1"/>
          </p:cNvSpPr>
          <p:nvPr/>
        </p:nvSpPr>
        <p:spPr bwMode="auto">
          <a:xfrm>
            <a:off x="0" y="327660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El camino de la</a:t>
            </a:r>
            <a:br>
              <a:rPr lang="es-VE" sz="6600">
                <a:latin typeface="Libra BT" pitchFamily="66" charset="0"/>
              </a:rPr>
            </a:br>
            <a:r>
              <a:rPr lang="es-VE" sz="6600">
                <a:latin typeface="Libra BT" pitchFamily="66" charset="0"/>
              </a:rPr>
              <a:t>devoción</a:t>
            </a:r>
          </a:p>
        </p:txBody>
      </p:sp>
      <p:sp>
        <p:nvSpPr>
          <p:cNvPr id="354308" name="Rectangle 4"/>
          <p:cNvSpPr>
            <a:spLocks noChangeArrowheads="1"/>
          </p:cNvSpPr>
          <p:nvPr/>
        </p:nvSpPr>
        <p:spPr bwMode="auto">
          <a:xfrm>
            <a:off x="0" y="762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bhakti marga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5867400"/>
            <a:ext cx="9144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 smtClean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El camino más popular</a:t>
            </a:r>
            <a:endParaRPr lang="es-VE" sz="6000" kern="1200" dirty="0">
              <a:solidFill>
                <a:srgbClr val="FFFF00"/>
              </a:solidFill>
              <a:latin typeface="Libra BT" pitchFamily="66" charset="0"/>
              <a:ea typeface="+mn-ea"/>
              <a:cs typeface="+mn-cs"/>
            </a:endParaRPr>
          </a:p>
        </p:txBody>
      </p:sp>
      <p:sp>
        <p:nvSpPr>
          <p:cNvPr id="356357" name="Text Box 5"/>
          <p:cNvSpPr txBox="1">
            <a:spLocks noChangeArrowheads="1"/>
          </p:cNvSpPr>
          <p:nvPr/>
        </p:nvSpPr>
        <p:spPr bwMode="auto">
          <a:xfrm>
            <a:off x="7151688" y="5824728"/>
            <a:ext cx="20685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Claude Renault / Wikimedia Commons</a:t>
            </a:r>
          </a:p>
        </p:txBody>
      </p:sp>
      <p:sp>
        <p:nvSpPr>
          <p:cNvPr id="356358" name="Rectangle 6"/>
          <p:cNvSpPr>
            <a:spLocks noChangeArrowheads="1"/>
          </p:cNvSpPr>
          <p:nvPr/>
        </p:nvSpPr>
        <p:spPr bwMode="auto">
          <a:xfrm>
            <a:off x="0" y="46259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6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5410200"/>
            <a:ext cx="9144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 smtClean="0">
                <a:solidFill>
                  <a:srgbClr val="FFFF00"/>
                </a:solidFill>
                <a:latin typeface="Libra BT" pitchFamily="66" charset="0"/>
                <a:ea typeface="+mn-ea"/>
                <a:cs typeface="+mn-cs"/>
              </a:rPr>
              <a:t>Es difícil entender la filosofía necesaria</a:t>
            </a:r>
            <a:endParaRPr lang="es-VE" sz="6000" kern="1200" dirty="0">
              <a:solidFill>
                <a:srgbClr val="FFFF00"/>
              </a:solidFill>
              <a:latin typeface="Libra BT" pitchFamily="66" charset="0"/>
              <a:ea typeface="+mn-ea"/>
              <a:cs typeface="+mn-cs"/>
            </a:endParaRPr>
          </a:p>
        </p:txBody>
      </p:sp>
      <p:sp>
        <p:nvSpPr>
          <p:cNvPr id="307205" name="Text Box 5"/>
          <p:cNvSpPr txBox="1">
            <a:spLocks noChangeArrowheads="1"/>
          </p:cNvSpPr>
          <p:nvPr/>
        </p:nvSpPr>
        <p:spPr bwMode="auto">
          <a:xfrm>
            <a:off x="6754460" y="4856162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461" name="Text Box 5"/>
          <p:cNvSpPr txBox="1">
            <a:spLocks noChangeArrowheads="1"/>
          </p:cNvSpPr>
          <p:nvPr/>
        </p:nvSpPr>
        <p:spPr bwMode="auto">
          <a:xfrm>
            <a:off x="-4127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715000" y="0"/>
            <a:ext cx="3429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Es más fácil</a:t>
            </a:r>
          </a:p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60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adorar a un dios</a:t>
            </a:r>
            <a:endParaRPr lang="es-VE" sz="60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461" name="Text Box 5"/>
          <p:cNvSpPr txBox="1">
            <a:spLocks noChangeArrowheads="1"/>
          </p:cNvSpPr>
          <p:nvPr/>
        </p:nvSpPr>
        <p:spPr bwMode="auto">
          <a:xfrm>
            <a:off x="-4127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715000" y="0"/>
            <a:ext cx="3429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600" kern="12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Bakti</a:t>
            </a:r>
            <a:r>
              <a:rPr lang="es-VE" sz="56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 Marga</a:t>
            </a:r>
          </a:p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6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Es rendirse a dios y ofrecerle devoción</a:t>
            </a:r>
            <a:endParaRPr lang="es-VE" sz="56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08231" name="Text Box 7"/>
          <p:cNvSpPr txBox="1">
            <a:spLocks noChangeArrowheads="1"/>
          </p:cNvSpPr>
          <p:nvPr/>
        </p:nvSpPr>
        <p:spPr bwMode="auto">
          <a:xfrm>
            <a:off x="0" y="6608763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Deepak Gupta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08231" name="Text Box 7"/>
          <p:cNvSpPr txBox="1">
            <a:spLocks noChangeArrowheads="1"/>
          </p:cNvSpPr>
          <p:nvPr/>
        </p:nvSpPr>
        <p:spPr bwMode="auto">
          <a:xfrm>
            <a:off x="0" y="6608763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08234" name="Text Box 10"/>
          <p:cNvSpPr txBox="1">
            <a:spLocks noChangeArrowheads="1"/>
          </p:cNvSpPr>
          <p:nvPr/>
        </p:nvSpPr>
        <p:spPr bwMode="auto">
          <a:xfrm>
            <a:off x="6667500" y="6613525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57381" name="Text Box 5"/>
          <p:cNvSpPr txBox="1">
            <a:spLocks noChangeArrowheads="1"/>
          </p:cNvSpPr>
          <p:nvPr/>
        </p:nvSpPr>
        <p:spPr bwMode="auto">
          <a:xfrm>
            <a:off x="7075488" y="6172200"/>
            <a:ext cx="20685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Claude Renault / Wikimedia Commons</a:t>
            </a:r>
          </a:p>
        </p:txBody>
      </p:sp>
      <p:sp>
        <p:nvSpPr>
          <p:cNvPr id="357382" name="Rectangle 6"/>
          <p:cNvSpPr>
            <a:spLocks noChangeArrowheads="1"/>
          </p:cNvSpPr>
          <p:nvPr/>
        </p:nvSpPr>
        <p:spPr bwMode="auto">
          <a:xfrm>
            <a:off x="0" y="46259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60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9318" name="Text Box 6"/>
          <p:cNvSpPr txBox="1">
            <a:spLocks noChangeArrowheads="1"/>
          </p:cNvSpPr>
          <p:nvPr/>
        </p:nvSpPr>
        <p:spPr bwMode="auto">
          <a:xfrm>
            <a:off x="-36443" y="6248400"/>
            <a:ext cx="20938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Shriramshishya</a:t>
            </a:r>
            <a:r>
              <a:rPr lang="en-US" sz="10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55334" name="Text Box 6"/>
          <p:cNvSpPr txBox="1">
            <a:spLocks noChangeArrowheads="1"/>
          </p:cNvSpPr>
          <p:nvPr/>
        </p:nvSpPr>
        <p:spPr bwMode="auto">
          <a:xfrm>
            <a:off x="457200" y="3640138"/>
            <a:ext cx="1833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HinduLara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3657600"/>
            <a:ext cx="4114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6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El papel</a:t>
            </a:r>
          </a:p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6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del hombre</a:t>
            </a:r>
            <a:endParaRPr lang="es-VE" sz="56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4" name="Rectangle 4"/>
          <p:cNvSpPr>
            <a:spLocks noChangeArrowheads="1"/>
          </p:cNvSpPr>
          <p:nvPr/>
        </p:nvSpPr>
        <p:spPr bwMode="auto">
          <a:xfrm>
            <a:off x="0" y="762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Jnana marga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/>
          <p:cNvSpPr>
            <a:spLocks noChangeArrowheads="1"/>
          </p:cNvSpPr>
          <p:nvPr/>
        </p:nvSpPr>
        <p:spPr bwMode="auto">
          <a:xfrm>
            <a:off x="0" y="327660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latin typeface="Libra BT" pitchFamily="66" charset="0"/>
              </a:rPr>
              <a:t>El camino de la</a:t>
            </a:r>
            <a:br>
              <a:rPr lang="es-VE" sz="6600">
                <a:latin typeface="Libra BT" pitchFamily="66" charset="0"/>
              </a:rPr>
            </a:br>
            <a:r>
              <a:rPr lang="es-VE" sz="6600">
                <a:latin typeface="Libra BT" pitchFamily="66" charset="0"/>
              </a:rPr>
              <a:t>sabiduría</a:t>
            </a:r>
          </a:p>
        </p:txBody>
      </p:sp>
      <p:sp>
        <p:nvSpPr>
          <p:cNvPr id="358404" name="Rectangle 4"/>
          <p:cNvSpPr>
            <a:spLocks noChangeArrowheads="1"/>
          </p:cNvSpPr>
          <p:nvPr/>
        </p:nvSpPr>
        <p:spPr bwMode="auto">
          <a:xfrm>
            <a:off x="0" y="762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>
                <a:latin typeface="Libra BT" pitchFamily="66" charset="0"/>
              </a:rPr>
              <a:t>Jnana marga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4648200"/>
            <a:ext cx="9144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3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El hombre puede superar </a:t>
            </a:r>
            <a:r>
              <a:rPr lang="es-VE" sz="5300" kern="12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samsara</a:t>
            </a:r>
            <a:r>
              <a:rPr lang="es-VE" sz="53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 por lograr sabiduría</a:t>
            </a:r>
            <a:endParaRPr lang="es-VE" sz="53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315200" y="6613525"/>
            <a:ext cx="194636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Arvind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Jain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33511" name="Text Box 7"/>
          <p:cNvSpPr txBox="1">
            <a:spLocks noChangeArrowheads="1"/>
          </p:cNvSpPr>
          <p:nvPr/>
        </p:nvSpPr>
        <p:spPr bwMode="auto">
          <a:xfrm>
            <a:off x="6783388" y="6248400"/>
            <a:ext cx="23606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Giridhar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Appaji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Nag Y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7121525" y="6613525"/>
            <a:ext cx="202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625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191000"/>
            <a:ext cx="9144000" cy="1470025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Comparación con el cristianismo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35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352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pecado</a:t>
            </a:r>
          </a:p>
        </p:txBody>
      </p:sp>
      <p:sp>
        <p:nvSpPr>
          <p:cNvPr id="36352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352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35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3524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Una ofensa contra un Dios personal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352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pecado</a:t>
            </a:r>
          </a:p>
        </p:txBody>
      </p:sp>
      <p:sp>
        <p:nvSpPr>
          <p:cNvPr id="36352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352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3523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Ignorancia, la falta de una orientación correcta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35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3524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Una ofensa contra un Dios personal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352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8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pecado</a:t>
            </a:r>
          </a:p>
        </p:txBody>
      </p:sp>
      <p:sp>
        <p:nvSpPr>
          <p:cNvPr id="36352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352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45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455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demandas de dios</a:t>
            </a:r>
          </a:p>
        </p:txBody>
      </p:sp>
      <p:sp>
        <p:nvSpPr>
          <p:cNvPr id="36455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455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45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4548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Las demandas de Dios son claras y aplicables a todos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455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demandas de dios</a:t>
            </a:r>
          </a:p>
        </p:txBody>
      </p:sp>
      <p:sp>
        <p:nvSpPr>
          <p:cNvPr id="36455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455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4547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El deber es una costumbre social y varía de casta en casta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45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4548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Las demandas de Dios son claras y aplicables a todos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455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demandas de dios</a:t>
            </a:r>
          </a:p>
        </p:txBody>
      </p:sp>
      <p:sp>
        <p:nvSpPr>
          <p:cNvPr id="36455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455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55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5574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naturaleza de la salvación</a:t>
            </a:r>
          </a:p>
        </p:txBody>
      </p:sp>
      <p:sp>
        <p:nvSpPr>
          <p:cNvPr id="365575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5576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55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5572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salvación es un don de Dios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5574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naturaleza de la salvación</a:t>
            </a:r>
          </a:p>
        </p:txBody>
      </p:sp>
      <p:sp>
        <p:nvSpPr>
          <p:cNvPr id="365575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5576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5571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salvación viene por los esfuerzos de la persona misma, a veces con la ayuda secundaria de algún dios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55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5572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salvación es un don de Dios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5574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naturaleza de la salvación</a:t>
            </a:r>
          </a:p>
        </p:txBody>
      </p:sp>
      <p:sp>
        <p:nvSpPr>
          <p:cNvPr id="365575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5576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65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659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5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Base de gracia y perdón</a:t>
            </a:r>
          </a:p>
        </p:txBody>
      </p:sp>
      <p:sp>
        <p:nvSpPr>
          <p:cNvPr id="36659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660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65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6596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gracia y el perdón están basados en un hecho de Dios – Dios nos ama y dio a Su hijo para </a:t>
            </a:r>
            <a:r>
              <a:rPr lang="es-VE" dirty="0" smtClean="0">
                <a:effectLst>
                  <a:glow rad="139700">
                    <a:srgbClr val="000000"/>
                  </a:glow>
                </a:effectLst>
              </a:rPr>
              <a:t>salvarnos</a:t>
            </a:r>
            <a:endParaRPr lang="es-VE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659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5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Base de gracia y perdón</a:t>
            </a:r>
          </a:p>
        </p:txBody>
      </p:sp>
      <p:sp>
        <p:nvSpPr>
          <p:cNvPr id="36659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660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65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6596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gracia y el perdón están basados en un hecho de Dios – Dios nos ama y dio a Su hijo para salvarnos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Dios comienza el proceso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659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5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Base de gracia y perdón</a:t>
            </a:r>
          </a:p>
        </p:txBody>
      </p:sp>
      <p:sp>
        <p:nvSpPr>
          <p:cNvPr id="36659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660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6595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gracia depende de la voluntad del dios – si dios quiere, puede ayudarme, </a:t>
            </a:r>
            <a:r>
              <a:rPr lang="es-VE" u="sng" dirty="0">
                <a:effectLst>
                  <a:glow rad="139700">
                    <a:srgbClr val="000000"/>
                  </a:glow>
                </a:effectLst>
              </a:rPr>
              <a:t>pero depende de mi devoción hacia </a:t>
            </a:r>
            <a:r>
              <a:rPr lang="es-VE" u="sng" dirty="0" smtClean="0">
                <a:effectLst>
                  <a:glow rad="139700">
                    <a:srgbClr val="000000"/>
                  </a:glow>
                </a:effectLst>
              </a:rPr>
              <a:t>dios</a:t>
            </a:r>
            <a:endParaRPr lang="es-VE" u="sng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65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6596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gracia y el perdón están basados en un hecho de Dios – Dios nos ama y dio a Su hijo para salvarnos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Dios comienza el proceso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659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5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Base de gracia y perdón</a:t>
            </a:r>
          </a:p>
        </p:txBody>
      </p:sp>
      <p:sp>
        <p:nvSpPr>
          <p:cNvPr id="36659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660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6595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gracia depende de la voluntad del dios – si dios quiere, puede ayudarme, </a:t>
            </a:r>
            <a:r>
              <a:rPr lang="es-VE" u="sng" dirty="0">
                <a:effectLst>
                  <a:glow rad="139700">
                    <a:srgbClr val="000000"/>
                  </a:glow>
                </a:effectLst>
              </a:rPr>
              <a:t>pero depende de mi devoción hacia dios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El hombre comienza el proceso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65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6596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gracia y el perdón están basados en un hecho de Dios – Dios nos ama y dio a Su hijo para salvarnos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Dios comienza el proceso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6598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5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Base de gracia y perdón</a:t>
            </a:r>
          </a:p>
        </p:txBody>
      </p:sp>
      <p:sp>
        <p:nvSpPr>
          <p:cNvPr id="366599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6600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762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7622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72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Necesidad de </a:t>
            </a:r>
            <a:r>
              <a:rPr lang="es-VE" sz="72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obras</a:t>
            </a:r>
          </a:p>
        </p:txBody>
      </p:sp>
      <p:sp>
        <p:nvSpPr>
          <p:cNvPr id="367623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7624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762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7620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gracia cancela la necesidad de buenas obras para salvarnos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7623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7624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72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Necesidad de </a:t>
            </a:r>
            <a:r>
              <a:rPr lang="es-VE" sz="72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obras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7619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gracia puede </a:t>
            </a:r>
            <a:r>
              <a:rPr lang="es-VE" u="sng" dirty="0">
                <a:effectLst>
                  <a:glow rad="139700">
                    <a:srgbClr val="000000"/>
                  </a:glow>
                </a:effectLst>
              </a:rPr>
              <a:t>acelerar</a:t>
            </a:r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 la salvación, pero no cancela ni el pecado ni la necesidad de obras para salvarnos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762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7620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gracia cancela la necesidad de buenas obras para salvarnos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7623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7624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72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Necesidad de </a:t>
            </a:r>
            <a:r>
              <a:rPr lang="es-VE" sz="72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obras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86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864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vida en este mundo</a:t>
            </a:r>
          </a:p>
        </p:txBody>
      </p:sp>
      <p:sp>
        <p:nvSpPr>
          <p:cNvPr id="36864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864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86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8644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Tenemos el conocimiento y el poder necesario para vivir correctamente en el nivel de este </a:t>
            </a:r>
            <a:r>
              <a:rPr lang="es-VE" dirty="0" smtClean="0">
                <a:effectLst>
                  <a:glow rad="139700">
                    <a:srgbClr val="000000"/>
                  </a:glow>
                </a:effectLst>
              </a:rPr>
              <a:t>mundo</a:t>
            </a:r>
            <a:endParaRPr lang="es-VE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864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vida en este mundo</a:t>
            </a:r>
          </a:p>
        </p:txBody>
      </p:sp>
      <p:sp>
        <p:nvSpPr>
          <p:cNvPr id="36864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864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86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8644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Tenemos el conocimiento y el poder necesario para vivir correctamente en el nivel de este mundo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Dios espera que así vivamos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864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vida en este mundo</a:t>
            </a:r>
          </a:p>
        </p:txBody>
      </p:sp>
      <p:sp>
        <p:nvSpPr>
          <p:cNvPr id="36864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864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8643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Es imposible vivir correctamente en el nivel de este </a:t>
            </a:r>
            <a:r>
              <a:rPr lang="es-VE" dirty="0" smtClean="0">
                <a:effectLst>
                  <a:glow rad="139700">
                    <a:srgbClr val="000000"/>
                  </a:glow>
                </a:effectLst>
              </a:rPr>
              <a:t>mundo</a:t>
            </a:r>
            <a:endParaRPr lang="es-VE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8644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Tenemos el conocimiento y el poder necesario para vivir correctamente en el nivel de este mundo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Dios espera que así vivamos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864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vida en este mundo</a:t>
            </a:r>
          </a:p>
        </p:txBody>
      </p:sp>
      <p:sp>
        <p:nvSpPr>
          <p:cNvPr id="36864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864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8643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Es imposible vivir correctamente en el nivel de este mundo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No se espera vivir así en el mundo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8644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Tenemos el conocimiento y el poder necesario para vivir correctamente en el nivel de este mundo</a:t>
            </a:r>
          </a:p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Dios espera que así vivamos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8646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vida en este mundo</a:t>
            </a:r>
          </a:p>
        </p:txBody>
      </p:sp>
      <p:sp>
        <p:nvSpPr>
          <p:cNvPr id="368647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8648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96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967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Salvación e Impacto social</a:t>
            </a:r>
          </a:p>
        </p:txBody>
      </p:sp>
      <p:sp>
        <p:nvSpPr>
          <p:cNvPr id="36967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967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96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9668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salvación tiene una dimensión social – podemos y debemos vivir correctamente </a:t>
            </a:r>
            <a:r>
              <a:rPr lang="es-VE" u="sng" dirty="0">
                <a:effectLst>
                  <a:glow rad="139700">
                    <a:srgbClr val="000000"/>
                  </a:glow>
                </a:effectLst>
              </a:rPr>
              <a:t>en este mundo</a:t>
            </a:r>
            <a:endParaRPr lang="en-US" u="sng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967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Salvación e Impacto social</a:t>
            </a:r>
          </a:p>
        </p:txBody>
      </p:sp>
      <p:sp>
        <p:nvSpPr>
          <p:cNvPr id="36967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967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69667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salvación es algo netamente personal y no de este mundo – los otros seres humanos de veras no existen </a:t>
            </a:r>
            <a:r>
              <a:rPr lang="es-VE" dirty="0" smtClean="0">
                <a:effectLst>
                  <a:glow rad="139700">
                    <a:srgbClr val="000000"/>
                  </a:glow>
                </a:effectLst>
              </a:rPr>
              <a:t>tanto (Krishna </a:t>
            </a:r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y </a:t>
            </a:r>
            <a:r>
              <a:rPr lang="es-VE" dirty="0" err="1">
                <a:effectLst>
                  <a:glow rad="139700">
                    <a:srgbClr val="000000"/>
                  </a:glow>
                </a:effectLst>
              </a:rPr>
              <a:t>Arjuna</a:t>
            </a:r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)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96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9668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La salvación tiene una dimensión social – podemos y debemos vivir correctamente </a:t>
            </a:r>
            <a:r>
              <a:rPr lang="es-VE" u="sng" dirty="0">
                <a:effectLst>
                  <a:glow rad="139700">
                    <a:srgbClr val="000000"/>
                  </a:glow>
                </a:effectLst>
              </a:rPr>
              <a:t>en este mundo</a:t>
            </a:r>
            <a:endParaRPr lang="en-US" u="sng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69670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Salvación e Impacto social</a:t>
            </a:r>
          </a:p>
        </p:txBody>
      </p:sp>
      <p:sp>
        <p:nvSpPr>
          <p:cNvPr id="369671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69672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069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70694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Existencia en el cielo</a:t>
            </a:r>
          </a:p>
        </p:txBody>
      </p:sp>
      <p:sp>
        <p:nvSpPr>
          <p:cNvPr id="370695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70696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069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70692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Tendremos una existencia consciente y eterna con Dios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70694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Existencia en el cielo</a:t>
            </a:r>
          </a:p>
        </p:txBody>
      </p:sp>
      <p:sp>
        <p:nvSpPr>
          <p:cNvPr id="370695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70696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0691" name="Rectangle 3"/>
          <p:cNvSpPr>
            <a:spLocks noChangeArrowheads="1"/>
          </p:cNvSpPr>
          <p:nvPr/>
        </p:nvSpPr>
        <p:spPr bwMode="auto">
          <a:xfrm>
            <a:off x="4724400" y="2362200"/>
            <a:ext cx="441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Nirvana es un estado no-consciente de haber sido absorbido por la realidad última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7069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600200"/>
            <a:ext cx="4572000" cy="5257800"/>
          </a:xfrm>
          <a:effectLst/>
        </p:spPr>
        <p:txBody>
          <a:bodyPr/>
          <a:lstStyle/>
          <a:p>
            <a:r>
              <a:rPr lang="es-VE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Cristianismo</a:t>
            </a:r>
            <a:endParaRPr lang="en-US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70692" name="Rectangle 4"/>
          <p:cNvSpPr>
            <a:spLocks noChangeArrowheads="1"/>
          </p:cNvSpPr>
          <p:nvPr/>
        </p:nvSpPr>
        <p:spPr bwMode="auto">
          <a:xfrm>
            <a:off x="152400" y="2362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2100" indent="-292100"/>
            <a:r>
              <a:rPr lang="es-VE" dirty="0">
                <a:effectLst>
                  <a:glow rad="139700">
                    <a:srgbClr val="000000"/>
                  </a:glow>
                </a:effectLst>
              </a:rPr>
              <a:t>Tendremos una existencia consciente y eterna con Dios</a:t>
            </a:r>
            <a:endParaRPr lang="en-US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70694" name="Rectangle 6"/>
          <p:cNvSpPr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Existencia en el cielo</a:t>
            </a:r>
          </a:p>
        </p:txBody>
      </p:sp>
      <p:sp>
        <p:nvSpPr>
          <p:cNvPr id="370695" name="Rectangle 7"/>
          <p:cNvSpPr>
            <a:spLocks noChangeArrowheads="1"/>
          </p:cNvSpPr>
          <p:nvPr/>
        </p:nvSpPr>
        <p:spPr bwMode="auto">
          <a:xfrm>
            <a:off x="4572000" y="1600200"/>
            <a:ext cx="457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</a:pPr>
            <a:r>
              <a:rPr lang="es-VE" b="1" dirty="0"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Hinduismo</a:t>
            </a:r>
            <a:endParaRPr lang="en-US" b="1" dirty="0"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70696" name="Rectangle 8"/>
          <p:cNvSpPr>
            <a:spLocks noChangeArrowheads="1"/>
          </p:cNvSpPr>
          <p:nvPr/>
        </p:nvSpPr>
        <p:spPr bwMode="auto">
          <a:xfrm>
            <a:off x="4533900" y="1524000"/>
            <a:ext cx="76200" cy="5334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17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4477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cómo evangelizar</a:t>
            </a:r>
            <a:b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hacer discípulos entre hinduistas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50292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3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Entender que hay grandes diferencias de cosmovisión</a:t>
            </a:r>
            <a:endParaRPr lang="es-VE" sz="53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3765" name="Text Box 5"/>
          <p:cNvSpPr txBox="1">
            <a:spLocks noChangeArrowheads="1"/>
          </p:cNvSpPr>
          <p:nvPr/>
        </p:nvSpPr>
        <p:spPr bwMode="auto">
          <a:xfrm>
            <a:off x="7075488" y="6613525"/>
            <a:ext cx="20685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Claude Renault / Wikimedia Commons</a:t>
            </a:r>
          </a:p>
        </p:txBody>
      </p:sp>
      <p:sp>
        <p:nvSpPr>
          <p:cNvPr id="373766" name="Rectangle 6"/>
          <p:cNvSpPr>
            <a:spLocks noChangeArrowheads="1"/>
          </p:cNvSpPr>
          <p:nvPr/>
        </p:nvSpPr>
        <p:spPr bwMode="auto">
          <a:xfrm>
            <a:off x="0" y="46259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es-VE" sz="6600">
              <a:latin typeface="Libra BT" pitchFamily="66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50292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3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Examinar las principales necesidades que sienten</a:t>
            </a:r>
            <a:endParaRPr lang="es-VE" sz="53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10277" name="Text Box 5"/>
          <p:cNvSpPr txBox="1">
            <a:spLocks noChangeArrowheads="1"/>
          </p:cNvSpPr>
          <p:nvPr/>
        </p:nvSpPr>
        <p:spPr bwMode="auto">
          <a:xfrm>
            <a:off x="-49213" y="6608763"/>
            <a:ext cx="18923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Tajai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June / Wikimedia Commons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29200" y="0"/>
            <a:ext cx="411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3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Mostrarle cómo la cosmovisión bíblica resuelve </a:t>
            </a:r>
            <a:r>
              <a:rPr lang="es-VE" sz="5300" dirty="0" smtClean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mejor sus problemas</a:t>
            </a:r>
            <a:endParaRPr lang="es-VE" sz="53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4789" name="Text Box 5"/>
          <p:cNvSpPr txBox="1">
            <a:spLocks noChangeArrowheads="1"/>
          </p:cNvSpPr>
          <p:nvPr/>
        </p:nvSpPr>
        <p:spPr bwMode="auto">
          <a:xfrm>
            <a:off x="6667500" y="6324600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51054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3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Usar medios de comunicación autóctonos</a:t>
            </a:r>
            <a:endParaRPr lang="es-VE" sz="53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51054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3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Adaptar su estilo de vida para que sea más contextualizado</a:t>
            </a:r>
            <a:endParaRPr lang="es-VE" sz="53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51054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endParaRPr lang="es-VE" sz="5300" kern="1200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  <a:p>
            <a:pPr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VE" sz="5300" kern="1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  <a:ea typeface="+mn-ea"/>
                <a:cs typeface="+mn-cs"/>
              </a:rPr>
              <a:t>Mostrar amor y compasión</a:t>
            </a:r>
            <a:endParaRPr lang="es-VE" sz="5300" kern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14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029200"/>
            <a:ext cx="9144000" cy="1828800"/>
          </a:xfrm>
          <a:noFill/>
          <a:ln/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Obstáculos teológicos en cuanto a la comunicación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1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46117" name="Text Box 5"/>
          <p:cNvSpPr txBox="1">
            <a:spLocks noChangeArrowheads="1"/>
          </p:cNvSpPr>
          <p:nvPr/>
        </p:nvSpPr>
        <p:spPr bwMode="auto">
          <a:xfrm>
            <a:off x="4038600" y="6611779"/>
            <a:ext cx="19271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Nomadtales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18" name="Text Box 6"/>
          <p:cNvSpPr txBox="1">
            <a:spLocks noChangeArrowheads="1"/>
          </p:cNvSpPr>
          <p:nvPr/>
        </p:nvSpPr>
        <p:spPr bwMode="auto">
          <a:xfrm>
            <a:off x="4800600" y="2960688"/>
            <a:ext cx="15856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Kzhr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19" name="Text Box 7"/>
          <p:cNvSpPr txBox="1">
            <a:spLocks noChangeArrowheads="1"/>
          </p:cNvSpPr>
          <p:nvPr/>
        </p:nvSpPr>
        <p:spPr bwMode="auto">
          <a:xfrm>
            <a:off x="7467600" y="0"/>
            <a:ext cx="174919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dknisely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20" name="Text Box 8"/>
          <p:cNvSpPr txBox="1">
            <a:spLocks noChangeArrowheads="1"/>
          </p:cNvSpPr>
          <p:nvPr/>
        </p:nvSpPr>
        <p:spPr bwMode="auto">
          <a:xfrm>
            <a:off x="838200" y="6611779"/>
            <a:ext cx="18790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diegodepol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21" name="Text Box 9"/>
          <p:cNvSpPr txBox="1">
            <a:spLocks noChangeArrowheads="1"/>
          </p:cNvSpPr>
          <p:nvPr/>
        </p:nvSpPr>
        <p:spPr bwMode="auto">
          <a:xfrm>
            <a:off x="6781800" y="3145536"/>
            <a:ext cx="20409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46122" name="Text Box 10"/>
          <p:cNvSpPr txBox="1">
            <a:spLocks noChangeArrowheads="1"/>
          </p:cNvSpPr>
          <p:nvPr/>
        </p:nvSpPr>
        <p:spPr bwMode="auto">
          <a:xfrm>
            <a:off x="7124755" y="6611779"/>
            <a:ext cx="20954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Wayne McLean / Wikimedia Commons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44958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46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Por lo general, Los hinduistas son sincretistas y creen que todas las religiones conducen a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7860" name="Text Box 4"/>
          <p:cNvSpPr txBox="1">
            <a:spLocks noChangeArrowheads="1"/>
          </p:cNvSpPr>
          <p:nvPr/>
        </p:nvSpPr>
        <p:spPr bwMode="auto">
          <a:xfrm>
            <a:off x="6667500" y="6324600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377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9144000" cy="2286000"/>
          </a:xfrm>
          <a:effectLst/>
        </p:spPr>
        <p:txBody>
          <a:bodyPr/>
          <a:lstStyle/>
          <a:p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concepto hinduista del pecado varía de grupo en grupo y del individuo en individuo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8885" name="Text Box 5"/>
          <p:cNvSpPr txBox="1">
            <a:spLocks noChangeArrowheads="1"/>
          </p:cNvSpPr>
          <p:nvPr/>
        </p:nvSpPr>
        <p:spPr bwMode="auto">
          <a:xfrm>
            <a:off x="457200" y="6096000"/>
            <a:ext cx="1833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HinduLara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78888" name="Rectangle 8"/>
          <p:cNvSpPr>
            <a:spLocks noChangeArrowheads="1"/>
          </p:cNvSpPr>
          <p:nvPr/>
        </p:nvSpPr>
        <p:spPr bwMode="auto">
          <a:xfrm>
            <a:off x="0" y="0"/>
            <a:ext cx="9144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doctrinas de karma y </a:t>
            </a:r>
            <a:r>
              <a:rPr lang="es-VE" sz="5400" dirty="0" err="1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samsara</a:t>
            </a:r>
            <a:r>
              <a:rPr lang="es-VE" sz="54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son muy diferentes del cristianismo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99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038600" cy="68580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doctrina hinduista de la salvación es muy </a:t>
            </a:r>
            <a:r>
              <a:rPr lang="es-VE" sz="5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diferente</a:t>
            </a:r>
            <a:br>
              <a:rPr lang="es-VE" sz="5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 la del cristianismo</a:t>
            </a:r>
            <a:endParaRPr lang="es-VE" sz="54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15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267200"/>
            <a:ext cx="77724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Posibles “Puentes” al evangelio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09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2672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Temas que requieren un cambio radical del contenido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19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2672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concepto de dios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29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2672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opinión hinduista acerca de las escrituras nuestras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4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2672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persona de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Cristo</a:t>
            </a:r>
            <a:endParaRPr lang="es-VE" sz="7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50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2672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doctrinas de karma y </a:t>
            </a:r>
            <a:r>
              <a:rPr lang="es-VE" sz="7200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samsara</a:t>
            </a: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, y el deseo de escaparlas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6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2672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Temas que requieren una completa redefinición radical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7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2672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concepto hinduista de la historia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8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2672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espiritualidad hinduista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9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2672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encarnación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0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267200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renacimiento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3804</TotalTime>
  <Words>1574</Words>
  <Application>Microsoft Office PowerPoint</Application>
  <PresentationFormat>On-screen Show (4:3)</PresentationFormat>
  <Paragraphs>323</Paragraphs>
  <Slides>123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123</vt:i4>
      </vt:variant>
    </vt:vector>
  </HeadingPairs>
  <TitlesOfParts>
    <vt:vector size="130" baseType="lpstr">
      <vt:lpstr>Arial</vt:lpstr>
      <vt:lpstr>Libra BT</vt:lpstr>
      <vt:lpstr>Wingdings</vt:lpstr>
      <vt:lpstr>DF Calligraphic Ornaments LET</vt:lpstr>
      <vt:lpstr>Arial Narrow</vt:lpstr>
      <vt:lpstr>CentSchbook BT</vt:lpstr>
      <vt:lpstr>Default Design</vt:lpstr>
      <vt:lpstr>Los hinduistas   su concepto de pecado y salvación, y cómo evangelizarlos</vt:lpstr>
      <vt:lpstr>El pecado y la salvación en el hinduismo</vt:lpstr>
      <vt:lpstr>se basa en el monismo védico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Tres niveles de realidad</vt:lpstr>
      <vt:lpstr>Términos importantes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El papel de dios</vt:lpstr>
      <vt:lpstr>El papel de dios</vt:lpstr>
      <vt:lpstr>El papel de dios</vt:lpstr>
      <vt:lpstr>El papel de dios</vt:lpstr>
      <vt:lpstr>El papel de dios</vt:lpstr>
      <vt:lpstr>El papel de dios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Tres caminos a la salvación en el hinduismo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Comparación con el cristianismo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cómo evangelizar y hacer discípulos entre hinduistas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Obstáculos teológicos en cuanto a la comunicación</vt:lpstr>
      <vt:lpstr>Slide 106</vt:lpstr>
      <vt:lpstr>El concepto hinduista del pecado varía de grupo en grupo y del individuo en individuo</vt:lpstr>
      <vt:lpstr>Slide 108</vt:lpstr>
      <vt:lpstr>La doctrina hinduista de la salvación es muy diferente a la del cristianismo</vt:lpstr>
      <vt:lpstr>Posibles “Puentes” al evangelio</vt:lpstr>
      <vt:lpstr>Temas que requieren un cambio radical del contenido</vt:lpstr>
      <vt:lpstr>El concepto de dios</vt:lpstr>
      <vt:lpstr>Slide 113</vt:lpstr>
      <vt:lpstr>La opinión hinduista acerca de las escrituras nuestras</vt:lpstr>
      <vt:lpstr>La persona de Cristo</vt:lpstr>
      <vt:lpstr>Las doctrinas de karma y samsara, y el deseo de escaparlas</vt:lpstr>
      <vt:lpstr>Temas que requieren una completa redefinición radical</vt:lpstr>
      <vt:lpstr>El concepto hinduista de la historia</vt:lpstr>
      <vt:lpstr>La espiritualidad hinduista</vt:lpstr>
      <vt:lpstr>La encarnación</vt:lpstr>
      <vt:lpstr>El renacimiento</vt:lpstr>
      <vt:lpstr>Slide 122</vt:lpstr>
      <vt:lpstr>Slide 123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 Presentación visual (los hinduistas - su concepto de pecado y salvación, y cómo evangelizarlos)</dc:title>
  <dc:creator>William Ritchey</dc:creator>
  <cp:lastModifiedBy>William Ritchey</cp:lastModifiedBy>
  <cp:revision>185</cp:revision>
  <dcterms:created xsi:type="dcterms:W3CDTF">2007-11-13T16:31:37Z</dcterms:created>
  <dcterms:modified xsi:type="dcterms:W3CDTF">2009-11-17T16:37:03Z</dcterms:modified>
</cp:coreProperties>
</file>