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821" r:id="rId2"/>
    <p:sldId id="822" r:id="rId3"/>
    <p:sldId id="823" r:id="rId4"/>
    <p:sldId id="824" r:id="rId5"/>
    <p:sldId id="825" r:id="rId6"/>
    <p:sldId id="826" r:id="rId7"/>
    <p:sldId id="827" r:id="rId8"/>
    <p:sldId id="828" r:id="rId9"/>
    <p:sldId id="829" r:id="rId10"/>
    <p:sldId id="830" r:id="rId11"/>
    <p:sldId id="831" r:id="rId12"/>
    <p:sldId id="832" r:id="rId13"/>
    <p:sldId id="833" r:id="rId14"/>
    <p:sldId id="834" r:id="rId15"/>
    <p:sldId id="835" r:id="rId16"/>
    <p:sldId id="836" r:id="rId17"/>
    <p:sldId id="837" r:id="rId18"/>
    <p:sldId id="838" r:id="rId19"/>
    <p:sldId id="839" r:id="rId20"/>
    <p:sldId id="840" r:id="rId21"/>
    <p:sldId id="841" r:id="rId22"/>
    <p:sldId id="842" r:id="rId23"/>
    <p:sldId id="843" r:id="rId24"/>
    <p:sldId id="844" r:id="rId25"/>
    <p:sldId id="845" r:id="rId26"/>
    <p:sldId id="846" r:id="rId27"/>
    <p:sldId id="847" r:id="rId28"/>
    <p:sldId id="848" r:id="rId29"/>
    <p:sldId id="849" r:id="rId30"/>
    <p:sldId id="850" r:id="rId31"/>
    <p:sldId id="851" r:id="rId32"/>
    <p:sldId id="852" r:id="rId33"/>
    <p:sldId id="853" r:id="rId34"/>
    <p:sldId id="854" r:id="rId35"/>
    <p:sldId id="855" r:id="rId36"/>
    <p:sldId id="856" r:id="rId37"/>
    <p:sldId id="857" r:id="rId38"/>
    <p:sldId id="858" r:id="rId39"/>
    <p:sldId id="859" r:id="rId40"/>
    <p:sldId id="860" r:id="rId41"/>
    <p:sldId id="861" r:id="rId42"/>
    <p:sldId id="862" r:id="rId43"/>
    <p:sldId id="863" r:id="rId44"/>
    <p:sldId id="864" r:id="rId45"/>
    <p:sldId id="865" r:id="rId46"/>
    <p:sldId id="958" r:id="rId47"/>
    <p:sldId id="867" r:id="rId48"/>
    <p:sldId id="868" r:id="rId49"/>
    <p:sldId id="959" r:id="rId50"/>
    <p:sldId id="870" r:id="rId51"/>
    <p:sldId id="871" r:id="rId52"/>
    <p:sldId id="872" r:id="rId53"/>
    <p:sldId id="873" r:id="rId54"/>
    <p:sldId id="874" r:id="rId55"/>
    <p:sldId id="875" r:id="rId56"/>
    <p:sldId id="876" r:id="rId57"/>
    <p:sldId id="877" r:id="rId58"/>
    <p:sldId id="878" r:id="rId59"/>
    <p:sldId id="879" r:id="rId60"/>
    <p:sldId id="880" r:id="rId61"/>
    <p:sldId id="881" r:id="rId62"/>
    <p:sldId id="882" r:id="rId63"/>
    <p:sldId id="883" r:id="rId64"/>
    <p:sldId id="884" r:id="rId65"/>
    <p:sldId id="885" r:id="rId66"/>
    <p:sldId id="886" r:id="rId67"/>
    <p:sldId id="887" r:id="rId68"/>
    <p:sldId id="888" r:id="rId69"/>
    <p:sldId id="889" r:id="rId70"/>
    <p:sldId id="890" r:id="rId71"/>
    <p:sldId id="891" r:id="rId72"/>
    <p:sldId id="892" r:id="rId73"/>
    <p:sldId id="893" r:id="rId74"/>
    <p:sldId id="894" r:id="rId75"/>
    <p:sldId id="895" r:id="rId76"/>
    <p:sldId id="896" r:id="rId77"/>
    <p:sldId id="897" r:id="rId78"/>
    <p:sldId id="898" r:id="rId79"/>
    <p:sldId id="899" r:id="rId80"/>
    <p:sldId id="900" r:id="rId81"/>
    <p:sldId id="901" r:id="rId82"/>
    <p:sldId id="902" r:id="rId83"/>
    <p:sldId id="1003" r:id="rId84"/>
    <p:sldId id="1002" r:id="rId85"/>
    <p:sldId id="724" r:id="rId86"/>
  </p:sldIdLst>
  <p:sldSz cx="9144000" cy="6858000" type="screen4x3"/>
  <p:notesSz cx="6858000" cy="9144000"/>
  <p:embeddedFontLst>
    <p:embeddedFont>
      <p:font typeface="Libra BT" pitchFamily="66" charset="0"/>
      <p:regular r:id="rId87"/>
    </p:embeddedFont>
    <p:embeddedFont>
      <p:font typeface="DF Calligraphic Ornaments LET" pitchFamily="2" charset="2"/>
      <p:regular r:id="rId88"/>
    </p:embeddedFont>
    <p:embeddedFont>
      <p:font typeface="Arial Narrow" pitchFamily="34" charset="0"/>
      <p:regular r:id="rId89"/>
      <p:bold r:id="rId90"/>
      <p:italic r:id="rId91"/>
      <p:boldItalic r:id="rId92"/>
    </p:embeddedFont>
    <p:embeddedFont>
      <p:font typeface="CentSchbook BT" pitchFamily="18" charset="0"/>
      <p:regular r:id="rId93"/>
      <p:bold r:id="rId94"/>
      <p:italic r:id="rId95"/>
      <p:boldItalic r:id="rId96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66"/>
    <a:srgbClr val="000099"/>
    <a:srgbClr val="0033CC"/>
    <a:srgbClr val="00FFFF"/>
    <a:srgbClr val="FFFFFF"/>
    <a:srgbClr val="FFFF99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9" autoAdjust="0"/>
    <p:restoredTop sz="94728" autoAdjust="0"/>
  </p:normalViewPr>
  <p:slideViewPr>
    <p:cSldViewPr>
      <p:cViewPr>
        <p:scale>
          <a:sx n="60" d="100"/>
          <a:sy n="60" d="100"/>
        </p:scale>
        <p:origin x="-1338" y="-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0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font" Target="fonts/font3.fntdata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font" Target="fonts/font1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font" Target="fonts/font4.fntdata"/><Relationship Id="rId95" Type="http://schemas.openxmlformats.org/officeDocument/2006/relationships/font" Target="fonts/font9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font" Target="fonts/font7.fntdata"/><Relationship Id="rId98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font" Target="fonts/font2.fntdata"/><Relationship Id="rId91" Type="http://schemas.openxmlformats.org/officeDocument/2006/relationships/font" Target="fonts/font5.fntdata"/><Relationship Id="rId96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8.fntdata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154041-3E94-481A-8401-F2DC62213D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CF80E-141A-405C-B538-62AAD3C861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C5565F-1B0B-4AAB-8972-FD6A5D7A37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6780D1-5105-49E6-A0D6-38C9790071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53F867-C1E0-49AE-92AF-A896645932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64BE3A-C21B-4B83-BD1C-9446C89414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638022-3157-4CF0-8A5E-7B42385B5B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4C9619-C522-40A4-8376-013D922D21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96047-0D6B-4422-9597-0561E6DBD3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A039C-31E9-4D11-BC91-E8C6DAEEF8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9F6C64-DCF5-4D02-A70F-8FF5EF8BFE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B483C7DD-89ED-4B3B-A563-D378C788543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1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130425"/>
            <a:ext cx="9144000" cy="1470025"/>
          </a:xfrm>
          <a:effectLst/>
        </p:spPr>
        <p:txBody>
          <a:bodyPr/>
          <a:lstStyle/>
          <a:p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budistas 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sus creencias </a:t>
            </a:r>
            <a:r>
              <a:rPr lang="es-VE" sz="6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generales</a:t>
            </a:r>
            <a:br>
              <a:rPr lang="es-VE" sz="6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- </a:t>
            </a:r>
            <a:r>
              <a:rPr lang="es-VE" sz="6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parte A -</a:t>
            </a:r>
            <a:endParaRPr lang="es-VE" sz="6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7150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33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6002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7200" kern="0" dirty="0" smtClean="0">
                <a:effectLst>
                  <a:glow rad="139700">
                    <a:srgbClr val="000000"/>
                  </a:glow>
                </a:effectLst>
                <a:latin typeface="DF Calligraphic Ornaments LET"/>
                <a:ea typeface="+mj-ea"/>
                <a:cs typeface="+mj-cs"/>
              </a:rPr>
              <a:t>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43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4778375"/>
            <a:ext cx="7772400" cy="1470025"/>
          </a:xfrm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budismo</a:t>
            </a:r>
          </a:p>
        </p:txBody>
      </p:sp>
      <p:sp>
        <p:nvSpPr>
          <p:cNvPr id="543748" name="Text Box 4"/>
          <p:cNvSpPr txBox="1">
            <a:spLocks noChangeArrowheads="1"/>
          </p:cNvSpPr>
          <p:nvPr/>
        </p:nvSpPr>
        <p:spPr bwMode="auto">
          <a:xfrm>
            <a:off x="7392988" y="6248400"/>
            <a:ext cx="17510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Dknisely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010WorldRelBUDHPP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52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95600" y="4419600"/>
            <a:ext cx="6248400" cy="1143000"/>
          </a:xfrm>
        </p:spPr>
        <p:txBody>
          <a:bodyPr/>
          <a:lstStyle/>
          <a:p>
            <a:r>
              <a:rPr lang="en-US" sz="6600">
                <a:solidFill>
                  <a:srgbClr val="FFFF00"/>
                </a:solidFill>
                <a:latin typeface="CentSchbook BT" pitchFamily="18" charset="0"/>
              </a:rPr>
              <a:t>6,5%</a:t>
            </a:r>
            <a:endParaRPr lang="en-US" sz="6000">
              <a:solidFill>
                <a:srgbClr val="FFFF00"/>
              </a:solidFill>
              <a:latin typeface="CentSchbook BT" pitchFamily="18" charset="0"/>
            </a:endParaRPr>
          </a:p>
        </p:txBody>
      </p:sp>
      <p:sp>
        <p:nvSpPr>
          <p:cNvPr id="552966" name="Rectangle 6"/>
          <p:cNvSpPr>
            <a:spLocks noChangeArrowheads="1"/>
          </p:cNvSpPr>
          <p:nvPr/>
        </p:nvSpPr>
        <p:spPr bwMode="auto">
          <a:xfrm>
            <a:off x="2895600" y="3581400"/>
            <a:ext cx="6248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sz="5400">
                <a:latin typeface="CentSchbook BT" pitchFamily="18" charset="0"/>
              </a:rPr>
              <a:t>Budismo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010WorldRelBUDHPP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52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95600" y="4419600"/>
            <a:ext cx="6248400" cy="1143000"/>
          </a:xfrm>
        </p:spPr>
        <p:txBody>
          <a:bodyPr/>
          <a:lstStyle/>
          <a:p>
            <a:r>
              <a:rPr lang="en-US" sz="6600">
                <a:solidFill>
                  <a:srgbClr val="FFFF00"/>
                </a:solidFill>
                <a:latin typeface="CentSchbook BT" pitchFamily="18" charset="0"/>
              </a:rPr>
              <a:t>6,5%</a:t>
            </a:r>
            <a:endParaRPr lang="en-US" sz="6000">
              <a:solidFill>
                <a:srgbClr val="FFFF00"/>
              </a:solidFill>
              <a:latin typeface="CentSchbook BT" pitchFamily="18" charset="0"/>
            </a:endParaRPr>
          </a:p>
        </p:txBody>
      </p:sp>
      <p:sp>
        <p:nvSpPr>
          <p:cNvPr id="552965" name="Rectangle 5"/>
          <p:cNvSpPr>
            <a:spLocks noChangeArrowheads="1"/>
          </p:cNvSpPr>
          <p:nvPr/>
        </p:nvSpPr>
        <p:spPr bwMode="auto">
          <a:xfrm>
            <a:off x="2895600" y="5486400"/>
            <a:ext cx="6248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n-US" sz="6000" dirty="0">
                <a:latin typeface="CentSchbook BT" pitchFamily="18" charset="0"/>
              </a:rPr>
              <a:t>440.000.000</a:t>
            </a:r>
          </a:p>
        </p:txBody>
      </p:sp>
      <p:sp>
        <p:nvSpPr>
          <p:cNvPr id="552966" name="Rectangle 6"/>
          <p:cNvSpPr>
            <a:spLocks noChangeArrowheads="1"/>
          </p:cNvSpPr>
          <p:nvPr/>
        </p:nvSpPr>
        <p:spPr bwMode="auto">
          <a:xfrm>
            <a:off x="2895600" y="3581400"/>
            <a:ext cx="6248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sz="5400">
                <a:latin typeface="CentSchbook BT" pitchFamily="18" charset="0"/>
              </a:rPr>
              <a:t>Budismo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010BUDbyCountryForPP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539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572000"/>
            <a:ext cx="9144000" cy="990600"/>
          </a:xfrm>
        </p:spPr>
        <p:txBody>
          <a:bodyPr/>
          <a:lstStyle/>
          <a:p>
            <a:pPr algn="l"/>
            <a:r>
              <a:rPr lang="en-US" sz="5400">
                <a:solidFill>
                  <a:srgbClr val="FFFF00"/>
                </a:solidFill>
                <a:latin typeface="CentSchbook BT" pitchFamily="18" charset="0"/>
              </a:rPr>
              <a:t>    100%        50%          0%</a:t>
            </a:r>
          </a:p>
        </p:txBody>
      </p:sp>
      <p:sp>
        <p:nvSpPr>
          <p:cNvPr id="553989" name="Rectangle 5"/>
          <p:cNvSpPr>
            <a:spLocks noChangeArrowheads="1"/>
          </p:cNvSpPr>
          <p:nvPr/>
        </p:nvSpPr>
        <p:spPr bwMode="auto">
          <a:xfrm>
            <a:off x="0" y="54864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sz="5400" dirty="0">
                <a:latin typeface="CentSchbook BT" pitchFamily="18" charset="0"/>
              </a:rPr>
              <a:t>Budismo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44775" name="Text Box 7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5447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702175"/>
            <a:ext cx="9144000" cy="1470025"/>
          </a:xfrm>
          <a:effectLst/>
        </p:spPr>
        <p:txBody>
          <a:bodyPr/>
          <a:lstStyle/>
          <a:p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Introducción: Nació </a:t>
            </a: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como </a:t>
            </a: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movimiento </a:t>
            </a: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reformador del hinduismo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457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105400"/>
            <a:ext cx="9144000" cy="1600200"/>
          </a:xfrm>
          <a:solidFill>
            <a:srgbClr val="000000"/>
          </a:solidFill>
        </p:spPr>
        <p:txBody>
          <a:bodyPr/>
          <a:lstStyle/>
          <a:p>
            <a:r>
              <a:rPr lang="es-VE" sz="6400" dirty="0">
                <a:solidFill>
                  <a:srgbClr val="FFFF00"/>
                </a:solidFill>
                <a:latin typeface="Libra BT" pitchFamily="66" charset="0"/>
              </a:rPr>
              <a:t>Rechazaron los sacrificios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468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159375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400">
                <a:solidFill>
                  <a:srgbClr val="FFFF00"/>
                </a:solidFill>
                <a:latin typeface="Libra BT" pitchFamily="66" charset="0"/>
              </a:rPr>
              <a:t>Rechazaron un dios personal</a:t>
            </a:r>
          </a:p>
        </p:txBody>
      </p:sp>
      <p:sp>
        <p:nvSpPr>
          <p:cNvPr id="546824" name="Text Box 8"/>
          <p:cNvSpPr txBox="1">
            <a:spLocks noChangeArrowheads="1"/>
          </p:cNvSpPr>
          <p:nvPr/>
        </p:nvSpPr>
        <p:spPr bwMode="auto">
          <a:xfrm>
            <a:off x="6543675" y="4789488"/>
            <a:ext cx="2116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Thomas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Ruedas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478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159375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400">
                <a:solidFill>
                  <a:srgbClr val="FFFF00"/>
                </a:solidFill>
                <a:latin typeface="Libra BT" pitchFamily="66" charset="0"/>
              </a:rPr>
              <a:t>Rechazaron la autoridad de los brahmines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48871" name="Text Box 7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5488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321175"/>
            <a:ext cx="9144000" cy="1470025"/>
          </a:xfrm>
          <a:effectLst/>
        </p:spPr>
        <p:txBody>
          <a:bodyPr/>
          <a:lstStyle/>
          <a:p>
            <a:r>
              <a:rPr lang="es-VE" sz="6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Conservaron muchas cosas del hinduismo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498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321175"/>
            <a:ext cx="9144000" cy="1470025"/>
          </a:xfrm>
          <a:effectLst/>
        </p:spPr>
        <p:txBody>
          <a:bodyPr/>
          <a:lstStyle/>
          <a:p>
            <a:r>
              <a:rPr lang="es-VE" sz="6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Es difícil de estudiar porque hay tantas formas y variaciones</a:t>
            </a:r>
          </a:p>
        </p:txBody>
      </p:sp>
      <p:sp>
        <p:nvSpPr>
          <p:cNvPr id="549897" name="Text Box 9"/>
          <p:cNvSpPr txBox="1">
            <a:spLocks noChangeArrowheads="1"/>
          </p:cNvSpPr>
          <p:nvPr/>
        </p:nvSpPr>
        <p:spPr bwMode="auto">
          <a:xfrm>
            <a:off x="7392988" y="6248400"/>
            <a:ext cx="17510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Dknisely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509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4702175"/>
            <a:ext cx="77724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comienzo</a:t>
            </a:r>
            <a:b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72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dEl</a:t>
            </a:r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budismo</a:t>
            </a:r>
          </a:p>
        </p:txBody>
      </p:sp>
      <p:sp>
        <p:nvSpPr>
          <p:cNvPr id="550916" name="Text Box 4"/>
          <p:cNvSpPr txBox="1">
            <a:spLocks noChangeArrowheads="1"/>
          </p:cNvSpPr>
          <p:nvPr/>
        </p:nvSpPr>
        <p:spPr bwMode="auto">
          <a:xfrm>
            <a:off x="7392988" y="6248400"/>
            <a:ext cx="17510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Dknisely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550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-228600" y="5791200"/>
            <a:ext cx="9601200" cy="1066800"/>
          </a:xfrm>
          <a:noFill/>
          <a:ln/>
          <a:effectLst/>
        </p:spPr>
        <p:txBody>
          <a:bodyPr/>
          <a:lstStyle/>
          <a:p>
            <a:r>
              <a:rPr lang="es-VE" sz="66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Gotama</a:t>
            </a:r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Buda</a:t>
            </a:r>
          </a:p>
        </p:txBody>
      </p:sp>
      <p:sp>
        <p:nvSpPr>
          <p:cNvPr id="555012" name="Text Box 4"/>
          <p:cNvSpPr txBox="1">
            <a:spLocks noChangeArrowheads="1"/>
          </p:cNvSpPr>
          <p:nvPr/>
        </p:nvSpPr>
        <p:spPr bwMode="auto">
          <a:xfrm>
            <a:off x="7497763" y="6613525"/>
            <a:ext cx="16462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Sacca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857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-228600" y="5791200"/>
            <a:ext cx="9601200" cy="1066800"/>
          </a:xfrm>
          <a:noFill/>
          <a:ln/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4 etapas de su vida</a:t>
            </a:r>
          </a:p>
        </p:txBody>
      </p:sp>
      <p:sp>
        <p:nvSpPr>
          <p:cNvPr id="585732" name="Text Box 4"/>
          <p:cNvSpPr txBox="1">
            <a:spLocks noChangeArrowheads="1"/>
          </p:cNvSpPr>
          <p:nvPr/>
        </p:nvSpPr>
        <p:spPr bwMode="auto">
          <a:xfrm>
            <a:off x="7497763" y="6613525"/>
            <a:ext cx="16462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Sacca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867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-152400" y="5486400"/>
            <a:ext cx="9601200" cy="1066800"/>
          </a:xfrm>
          <a:noFill/>
          <a:ln/>
          <a:effectLst/>
        </p:spPr>
        <p:txBody>
          <a:bodyPr/>
          <a:lstStyle/>
          <a:p>
            <a:pPr>
              <a:lnSpc>
                <a:spcPts val="6000"/>
              </a:lnSpc>
            </a:pPr>
            <a:r>
              <a:rPr lang="es-VE" sz="6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1.</a:t>
            </a:r>
            <a:br>
              <a:rPr lang="es-VE" sz="6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Juventud </a:t>
            </a:r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matrimonio</a:t>
            </a:r>
          </a:p>
        </p:txBody>
      </p:sp>
      <p:sp>
        <p:nvSpPr>
          <p:cNvPr id="586756" name="Text Box 4"/>
          <p:cNvSpPr txBox="1">
            <a:spLocks noChangeArrowheads="1"/>
          </p:cNvSpPr>
          <p:nvPr/>
        </p:nvSpPr>
        <p:spPr bwMode="auto">
          <a:xfrm>
            <a:off x="7497763" y="6613525"/>
            <a:ext cx="16462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Sacca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87781" name="Text Box 5"/>
          <p:cNvSpPr txBox="1">
            <a:spLocks noChangeArrowheads="1"/>
          </p:cNvSpPr>
          <p:nvPr/>
        </p:nvSpPr>
        <p:spPr bwMode="auto">
          <a:xfrm>
            <a:off x="6526213" y="2590800"/>
            <a:ext cx="26177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s-VE" sz="4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Río </a:t>
            </a:r>
            <a:r>
              <a:rPr lang="es-VE" sz="40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ganges</a:t>
            </a:r>
            <a:endParaRPr lang="en-US" sz="40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587782" name="Text Box 6"/>
          <p:cNvSpPr txBox="1">
            <a:spLocks noChangeArrowheads="1"/>
          </p:cNvSpPr>
          <p:nvPr/>
        </p:nvSpPr>
        <p:spPr bwMode="auto">
          <a:xfrm rot="60921874">
            <a:off x="1477169" y="1494631"/>
            <a:ext cx="20145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s-VE" sz="4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Río indo</a:t>
            </a:r>
            <a:endParaRPr lang="en-US" sz="40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587784" name="Text Box 8"/>
          <p:cNvSpPr txBox="1">
            <a:spLocks noChangeArrowheads="1"/>
          </p:cNvSpPr>
          <p:nvPr/>
        </p:nvSpPr>
        <p:spPr bwMode="auto">
          <a:xfrm rot="974410">
            <a:off x="4800600" y="1736725"/>
            <a:ext cx="14303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s-VE" sz="4000" dirty="0" err="1">
                <a:solidFill>
                  <a:srgbClr val="FF33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nepal</a:t>
            </a:r>
            <a:endParaRPr lang="en-US" sz="4000" dirty="0">
              <a:solidFill>
                <a:srgbClr val="FF33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888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-228600" y="-152400"/>
            <a:ext cx="9601200" cy="1066800"/>
          </a:xfrm>
          <a:noFill/>
          <a:ln/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Aislado de lo malo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91876" name="Text Box 4"/>
          <p:cNvSpPr txBox="1">
            <a:spLocks noChangeArrowheads="1"/>
          </p:cNvSpPr>
          <p:nvPr/>
        </p:nvSpPr>
        <p:spPr bwMode="auto">
          <a:xfrm>
            <a:off x="7497763" y="6613525"/>
            <a:ext cx="16462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Sacca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-228600" y="54864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VE" sz="6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uLnTx/>
                <a:uFillTx/>
                <a:latin typeface="Libra BT" pitchFamily="66" charset="0"/>
                <a:ea typeface="+mj-ea"/>
                <a:cs typeface="+mj-cs"/>
              </a:rPr>
              <a:t>2.</a:t>
            </a:r>
            <a:br>
              <a:rPr kumimoji="0" lang="es-VE" sz="6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uLnTx/>
                <a:uFillTx/>
                <a:latin typeface="Libra BT" pitchFamily="66" charset="0"/>
                <a:ea typeface="+mj-ea"/>
                <a:cs typeface="+mj-cs"/>
              </a:rPr>
            </a:br>
            <a:r>
              <a:rPr kumimoji="0" lang="es-VE" sz="6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uLnTx/>
                <a:uFillTx/>
                <a:latin typeface="Libra BT" pitchFamily="66" charset="0"/>
                <a:ea typeface="+mj-ea"/>
                <a:cs typeface="+mj-cs"/>
              </a:rPr>
              <a:t>renuncia y búsqueda</a:t>
            </a:r>
            <a:endParaRPr kumimoji="0" lang="es-VE" sz="6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Libra BT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89828" name="Text Box 4"/>
          <p:cNvSpPr txBox="1">
            <a:spLocks noChangeArrowheads="1"/>
          </p:cNvSpPr>
          <p:nvPr/>
        </p:nvSpPr>
        <p:spPr bwMode="auto">
          <a:xfrm rot="16200000">
            <a:off x="7528719" y="5196681"/>
            <a:ext cx="16462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Sacca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90852" name="Text Box 4"/>
          <p:cNvSpPr txBox="1">
            <a:spLocks noChangeArrowheads="1"/>
          </p:cNvSpPr>
          <p:nvPr/>
        </p:nvSpPr>
        <p:spPr bwMode="auto">
          <a:xfrm>
            <a:off x="7497763" y="6613525"/>
            <a:ext cx="16462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Sacca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28600" y="54864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VE" sz="6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uLnTx/>
                <a:uFillTx/>
                <a:latin typeface="Libra BT" pitchFamily="66" charset="0"/>
                <a:ea typeface="+mj-ea"/>
                <a:cs typeface="+mj-cs"/>
              </a:rPr>
              <a:t>3.</a:t>
            </a:r>
            <a:br>
              <a:rPr kumimoji="0" lang="es-VE" sz="6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uLnTx/>
                <a:uFillTx/>
                <a:latin typeface="Libra BT" pitchFamily="66" charset="0"/>
                <a:ea typeface="+mj-ea"/>
                <a:cs typeface="+mj-cs"/>
              </a:rPr>
            </a:br>
            <a:r>
              <a:rPr kumimoji="0" lang="es-VE" sz="6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uLnTx/>
                <a:uFillTx/>
                <a:latin typeface="Libra BT" pitchFamily="66" charset="0"/>
                <a:ea typeface="+mj-ea"/>
                <a:cs typeface="+mj-cs"/>
              </a:rPr>
              <a:t>su iluminación</a:t>
            </a:r>
            <a:endParaRPr kumimoji="0" lang="es-VE" sz="6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Libra BT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92900" name="Text Box 4"/>
          <p:cNvSpPr txBox="1">
            <a:spLocks noChangeArrowheads="1"/>
          </p:cNvSpPr>
          <p:nvPr/>
        </p:nvSpPr>
        <p:spPr bwMode="auto">
          <a:xfrm>
            <a:off x="7010400" y="6613525"/>
            <a:ext cx="16462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Sacca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28600" y="5486400"/>
            <a:ext cx="9601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VE" sz="6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uLnTx/>
                <a:uFillTx/>
                <a:latin typeface="Libra BT" pitchFamily="66" charset="0"/>
                <a:ea typeface="+mj-ea"/>
                <a:cs typeface="+mj-cs"/>
              </a:rPr>
              <a:t>4.</a:t>
            </a:r>
            <a:br>
              <a:rPr kumimoji="0" lang="es-VE" sz="6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uLnTx/>
                <a:uFillTx/>
                <a:latin typeface="Libra BT" pitchFamily="66" charset="0"/>
                <a:ea typeface="+mj-ea"/>
                <a:cs typeface="+mj-cs"/>
              </a:rPr>
            </a:br>
            <a:r>
              <a:rPr kumimoji="0" lang="es-VE" sz="6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uLnTx/>
                <a:uFillTx/>
                <a:latin typeface="Libra BT" pitchFamily="66" charset="0"/>
                <a:ea typeface="+mj-ea"/>
                <a:cs typeface="+mj-cs"/>
              </a:rPr>
              <a:t>período de enseñanza</a:t>
            </a:r>
            <a:endParaRPr kumimoji="0" lang="es-VE" sz="6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Libra BT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570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702175"/>
            <a:ext cx="9144000" cy="1470025"/>
          </a:xfrm>
          <a:effectLst/>
        </p:spPr>
        <p:txBody>
          <a:bodyPr/>
          <a:lstStyle/>
          <a:p>
            <a:r>
              <a:rPr lang="es-VE" sz="72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Dhamma</a:t>
            </a:r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las enseñanzas de buda</a:t>
            </a:r>
          </a:p>
        </p:txBody>
      </p:sp>
      <p:sp>
        <p:nvSpPr>
          <p:cNvPr id="557060" name="Text Box 4"/>
          <p:cNvSpPr txBox="1">
            <a:spLocks noChangeArrowheads="1"/>
          </p:cNvSpPr>
          <p:nvPr/>
        </p:nvSpPr>
        <p:spPr bwMode="auto">
          <a:xfrm>
            <a:off x="7392988" y="6248400"/>
            <a:ext cx="17510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Dknisely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95971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5959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321175"/>
            <a:ext cx="9144000" cy="1470025"/>
          </a:xfrm>
          <a:effectLst/>
        </p:spPr>
        <p:txBody>
          <a:bodyPr/>
          <a:lstStyle/>
          <a:p>
            <a:r>
              <a:rPr lang="es-VE" sz="6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Hay que recordar su contexto hinduista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96995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5969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321175"/>
            <a:ext cx="9144000" cy="1470025"/>
          </a:xfrm>
          <a:effectLst/>
        </p:spPr>
        <p:txBody>
          <a:bodyPr/>
          <a:lstStyle/>
          <a:p>
            <a:r>
              <a:rPr lang="es-VE" sz="6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Budismo es una reforma del hinduismo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580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702175"/>
            <a:ext cx="9144000" cy="1470025"/>
          </a:xfrm>
          <a:effectLst/>
        </p:spPr>
        <p:txBody>
          <a:bodyPr/>
          <a:lstStyle/>
          <a:p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Una nueva</a:t>
            </a:r>
            <a:b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interpretación de:</a:t>
            </a:r>
          </a:p>
        </p:txBody>
      </p:sp>
      <p:sp>
        <p:nvSpPr>
          <p:cNvPr id="558084" name="Text Box 4"/>
          <p:cNvSpPr txBox="1">
            <a:spLocks noChangeArrowheads="1"/>
          </p:cNvSpPr>
          <p:nvPr/>
        </p:nvSpPr>
        <p:spPr bwMode="auto">
          <a:xfrm>
            <a:off x="7392988" y="6248400"/>
            <a:ext cx="17510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Dknisely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980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702175"/>
            <a:ext cx="9144000" cy="1470025"/>
          </a:xfrm>
          <a:effectLst/>
        </p:spPr>
        <p:txBody>
          <a:bodyPr/>
          <a:lstStyle/>
          <a:p>
            <a:r>
              <a:rPr lang="es-VE" sz="58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Moksha</a:t>
            </a:r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[salvación]</a:t>
            </a:r>
          </a:p>
        </p:txBody>
      </p:sp>
      <p:sp>
        <p:nvSpPr>
          <p:cNvPr id="598020" name="Text Box 4"/>
          <p:cNvSpPr txBox="1">
            <a:spLocks noChangeArrowheads="1"/>
          </p:cNvSpPr>
          <p:nvPr/>
        </p:nvSpPr>
        <p:spPr bwMode="auto">
          <a:xfrm>
            <a:off x="7392988" y="6248400"/>
            <a:ext cx="17510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Dknisely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010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702175"/>
            <a:ext cx="9144000" cy="1470025"/>
          </a:xfrm>
          <a:effectLst/>
        </p:spPr>
        <p:txBody>
          <a:bodyPr/>
          <a:lstStyle/>
          <a:p>
            <a:r>
              <a:rPr lang="es-VE" sz="58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samsara</a:t>
            </a:r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[ciclo de </a:t>
            </a:r>
            <a:r>
              <a:rPr lang="es-VE" sz="58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renacimientos</a:t>
            </a:r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]</a:t>
            </a:r>
          </a:p>
        </p:txBody>
      </p:sp>
      <p:sp>
        <p:nvSpPr>
          <p:cNvPr id="601092" name="Text Box 4"/>
          <p:cNvSpPr txBox="1">
            <a:spLocks noChangeArrowheads="1"/>
          </p:cNvSpPr>
          <p:nvPr/>
        </p:nvSpPr>
        <p:spPr bwMode="auto">
          <a:xfrm>
            <a:off x="7392988" y="6248400"/>
            <a:ext cx="17510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Dknisely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021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702175"/>
            <a:ext cx="9144000" cy="1470025"/>
          </a:xfrm>
          <a:effectLst/>
        </p:spPr>
        <p:txBody>
          <a:bodyPr/>
          <a:lstStyle/>
          <a:p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Karma</a:t>
            </a:r>
            <a:b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[ley de causa y efecto]</a:t>
            </a:r>
          </a:p>
        </p:txBody>
      </p:sp>
      <p:sp>
        <p:nvSpPr>
          <p:cNvPr id="602116" name="Text Box 4"/>
          <p:cNvSpPr txBox="1">
            <a:spLocks noChangeArrowheads="1"/>
          </p:cNvSpPr>
          <p:nvPr/>
        </p:nvSpPr>
        <p:spPr bwMode="auto">
          <a:xfrm>
            <a:off x="7392988" y="6248400"/>
            <a:ext cx="17510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Dknisely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031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702175"/>
            <a:ext cx="9144000" cy="1470025"/>
          </a:xfrm>
          <a:effectLst/>
        </p:spPr>
        <p:txBody>
          <a:bodyPr/>
          <a:lstStyle/>
          <a:p>
            <a:r>
              <a:rPr lang="es-VE" sz="58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dharma</a:t>
            </a:r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[el deber, acción apropiada]</a:t>
            </a:r>
          </a:p>
        </p:txBody>
      </p:sp>
      <p:sp>
        <p:nvSpPr>
          <p:cNvPr id="603140" name="Text Box 4"/>
          <p:cNvSpPr txBox="1">
            <a:spLocks noChangeArrowheads="1"/>
          </p:cNvSpPr>
          <p:nvPr/>
        </p:nvSpPr>
        <p:spPr bwMode="auto">
          <a:xfrm>
            <a:off x="7392988" y="6248400"/>
            <a:ext cx="17510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Dknisely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041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096000" y="0"/>
            <a:ext cx="3048000" cy="685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800">
                <a:solidFill>
                  <a:srgbClr val="FFFF00"/>
                </a:solidFill>
                <a:latin typeface="Libra BT" pitchFamily="66" charset="0"/>
              </a:rPr>
              <a:t>La rueda de dharma</a:t>
            </a:r>
            <a:endParaRPr lang="es-VE" sz="560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702175"/>
            <a:ext cx="9144000" cy="1470025"/>
          </a:xfrm>
          <a:effectLst/>
        </p:spPr>
        <p:txBody>
          <a:bodyPr/>
          <a:lstStyle/>
          <a:p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Algunas </a:t>
            </a:r>
            <a:r>
              <a:rPr lang="es-VE" sz="5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otras áreas </a:t>
            </a:r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cambiadas por el budismo</a:t>
            </a:r>
            <a:endParaRPr lang="es-VE" sz="56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605189" name="Text Box 5"/>
          <p:cNvSpPr txBox="1">
            <a:spLocks noChangeArrowheads="1"/>
          </p:cNvSpPr>
          <p:nvPr/>
        </p:nvSpPr>
        <p:spPr bwMode="auto">
          <a:xfrm>
            <a:off x="7392988" y="6248400"/>
            <a:ext cx="17510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Dknisely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2514600"/>
            <a:ext cx="35052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>
                <a:solidFill>
                  <a:srgbClr val="FFFF00"/>
                </a:solidFill>
                <a:latin typeface="Libra BT" pitchFamily="66" charset="0"/>
              </a:rPr>
              <a:t>autoridad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0621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2514600"/>
            <a:ext cx="35052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>
                <a:solidFill>
                  <a:srgbClr val="FFFF00"/>
                </a:solidFill>
                <a:latin typeface="Libra BT" pitchFamily="66" charset="0"/>
              </a:rPr>
              <a:t>autoridad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0621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2514600"/>
            <a:ext cx="35052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>
                <a:solidFill>
                  <a:srgbClr val="FFFF00"/>
                </a:solidFill>
                <a:latin typeface="Libra BT" pitchFamily="66" charset="0"/>
              </a:rPr>
              <a:t>autoridad</a:t>
            </a:r>
          </a:p>
        </p:txBody>
      </p:sp>
      <p:sp>
        <p:nvSpPr>
          <p:cNvPr id="606216" name="AutoShape 8"/>
          <p:cNvSpPr>
            <a:spLocks noChangeArrowheads="1"/>
          </p:cNvSpPr>
          <p:nvPr/>
        </p:nvSpPr>
        <p:spPr bwMode="auto">
          <a:xfrm>
            <a:off x="3962400" y="1050925"/>
            <a:ext cx="4648200" cy="46482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6218" name="Rectangle 10"/>
          <p:cNvSpPr>
            <a:spLocks noChangeArrowheads="1"/>
          </p:cNvSpPr>
          <p:nvPr/>
        </p:nvSpPr>
        <p:spPr bwMode="auto">
          <a:xfrm rot="18900000">
            <a:off x="3581400" y="2622550"/>
            <a:ext cx="533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72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individuo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800600" y="0"/>
            <a:ext cx="4343400" cy="68802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Ceremonias rituales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072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800600" y="0"/>
            <a:ext cx="4343400" cy="68802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Ceremonias rituales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072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800600" y="0"/>
            <a:ext cx="4343400" cy="68802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Ceremonias rituales</a:t>
            </a:r>
          </a:p>
        </p:txBody>
      </p:sp>
      <p:sp>
        <p:nvSpPr>
          <p:cNvPr id="607238" name="AutoShape 6"/>
          <p:cNvSpPr>
            <a:spLocks noChangeArrowheads="1"/>
          </p:cNvSpPr>
          <p:nvPr/>
        </p:nvSpPr>
        <p:spPr bwMode="auto">
          <a:xfrm>
            <a:off x="152400" y="1143000"/>
            <a:ext cx="4648200" cy="46482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7239" name="Rectangle 7"/>
          <p:cNvSpPr>
            <a:spLocks noChangeArrowheads="1"/>
          </p:cNvSpPr>
          <p:nvPr/>
        </p:nvSpPr>
        <p:spPr bwMode="auto">
          <a:xfrm rot="18900000">
            <a:off x="-263525" y="2667000"/>
            <a:ext cx="533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72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 estorbo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590800"/>
            <a:ext cx="3810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>
                <a:solidFill>
                  <a:srgbClr val="FFFF00"/>
                </a:solidFill>
                <a:latin typeface="Libra BT" pitchFamily="66" charset="0"/>
              </a:rPr>
              <a:t>especula-ción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082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590800"/>
            <a:ext cx="3810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>
                <a:solidFill>
                  <a:srgbClr val="FFFF00"/>
                </a:solidFill>
                <a:latin typeface="Libra BT" pitchFamily="66" charset="0"/>
              </a:rPr>
              <a:t>especula-ción</a:t>
            </a:r>
          </a:p>
        </p:txBody>
      </p:sp>
      <p:sp>
        <p:nvSpPr>
          <p:cNvPr id="608262" name="Text Box 6"/>
          <p:cNvSpPr txBox="1">
            <a:spLocks noChangeArrowheads="1"/>
          </p:cNvSpPr>
          <p:nvPr/>
        </p:nvSpPr>
        <p:spPr bwMode="auto">
          <a:xfrm>
            <a:off x="5943600" y="5029200"/>
            <a:ext cx="24657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 –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082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590800"/>
            <a:ext cx="3810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>
                <a:solidFill>
                  <a:srgbClr val="FFFF00"/>
                </a:solidFill>
                <a:latin typeface="Libra BT" pitchFamily="66" charset="0"/>
              </a:rPr>
              <a:t>especula-ción</a:t>
            </a:r>
          </a:p>
        </p:txBody>
      </p:sp>
      <p:sp>
        <p:nvSpPr>
          <p:cNvPr id="608262" name="Text Box 6"/>
          <p:cNvSpPr txBox="1">
            <a:spLocks noChangeArrowheads="1"/>
          </p:cNvSpPr>
          <p:nvPr/>
        </p:nvSpPr>
        <p:spPr bwMode="auto">
          <a:xfrm>
            <a:off x="5943600" y="5029200"/>
            <a:ext cx="24657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 –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608263" name="AutoShape 7"/>
          <p:cNvSpPr>
            <a:spLocks noChangeArrowheads="1"/>
          </p:cNvSpPr>
          <p:nvPr/>
        </p:nvSpPr>
        <p:spPr bwMode="auto">
          <a:xfrm>
            <a:off x="4038600" y="1143000"/>
            <a:ext cx="4648200" cy="46482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8264" name="Rectangle 8"/>
          <p:cNvSpPr>
            <a:spLocks noChangeArrowheads="1"/>
          </p:cNvSpPr>
          <p:nvPr/>
        </p:nvSpPr>
        <p:spPr bwMode="auto">
          <a:xfrm rot="18900000">
            <a:off x="3657600" y="2720975"/>
            <a:ext cx="533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72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despreciada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0" y="2590800"/>
            <a:ext cx="3429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>
                <a:solidFill>
                  <a:srgbClr val="FFFF00"/>
                </a:solidFill>
                <a:latin typeface="Libra BT" pitchFamily="66" charset="0"/>
              </a:rPr>
              <a:t>tradición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092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0" y="2590800"/>
            <a:ext cx="3429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>
                <a:solidFill>
                  <a:srgbClr val="FFFF00"/>
                </a:solidFill>
                <a:latin typeface="Libra BT" pitchFamily="66" charset="0"/>
              </a:rPr>
              <a:t>tradición</a:t>
            </a:r>
          </a:p>
        </p:txBody>
      </p:sp>
      <p:sp>
        <p:nvSpPr>
          <p:cNvPr id="609287" name="Text Box 7"/>
          <p:cNvSpPr txBox="1">
            <a:spLocks noChangeArrowheads="1"/>
          </p:cNvSpPr>
          <p:nvPr/>
        </p:nvSpPr>
        <p:spPr bwMode="auto">
          <a:xfrm>
            <a:off x="3657600" y="5257800"/>
            <a:ext cx="20939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Christina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Kundu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092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0" y="2590800"/>
            <a:ext cx="3429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>
                <a:solidFill>
                  <a:srgbClr val="FFFF00"/>
                </a:solidFill>
                <a:latin typeface="Libra BT" pitchFamily="66" charset="0"/>
              </a:rPr>
              <a:t>tradición</a:t>
            </a:r>
          </a:p>
        </p:txBody>
      </p:sp>
      <p:sp>
        <p:nvSpPr>
          <p:cNvPr id="609287" name="Text Box 7"/>
          <p:cNvSpPr txBox="1">
            <a:spLocks noChangeArrowheads="1"/>
          </p:cNvSpPr>
          <p:nvPr/>
        </p:nvSpPr>
        <p:spPr bwMode="auto">
          <a:xfrm>
            <a:off x="3657600" y="5257800"/>
            <a:ext cx="20939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Christina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Kundu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609288" name="AutoShape 8"/>
          <p:cNvSpPr>
            <a:spLocks noChangeArrowheads="1"/>
          </p:cNvSpPr>
          <p:nvPr/>
        </p:nvSpPr>
        <p:spPr bwMode="auto">
          <a:xfrm>
            <a:off x="685800" y="1004888"/>
            <a:ext cx="4648200" cy="46482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9289" name="Rectangle 9"/>
          <p:cNvSpPr>
            <a:spLocks noChangeArrowheads="1"/>
          </p:cNvSpPr>
          <p:nvPr/>
        </p:nvSpPr>
        <p:spPr bwMode="auto">
          <a:xfrm rot="18900000">
            <a:off x="-120650" y="2514600"/>
            <a:ext cx="5988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72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Valor limitado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590800"/>
            <a:ext cx="38862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>
                <a:solidFill>
                  <a:srgbClr val="FFFF00"/>
                </a:solidFill>
                <a:latin typeface="Libra BT" pitchFamily="66" charset="0"/>
              </a:rPr>
              <a:t>misterioso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103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590800"/>
            <a:ext cx="38862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>
                <a:solidFill>
                  <a:srgbClr val="FFFF00"/>
                </a:solidFill>
                <a:latin typeface="Libra BT" pitchFamily="66" charset="0"/>
              </a:rPr>
              <a:t>misterioso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103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590800"/>
            <a:ext cx="38862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>
                <a:solidFill>
                  <a:srgbClr val="FFFF00"/>
                </a:solidFill>
                <a:latin typeface="Libra BT" pitchFamily="66" charset="0"/>
              </a:rPr>
              <a:t>misterioso</a:t>
            </a:r>
          </a:p>
        </p:txBody>
      </p:sp>
      <p:sp>
        <p:nvSpPr>
          <p:cNvPr id="610311" name="AutoShape 7"/>
          <p:cNvSpPr>
            <a:spLocks noChangeArrowheads="1"/>
          </p:cNvSpPr>
          <p:nvPr/>
        </p:nvSpPr>
        <p:spPr bwMode="auto">
          <a:xfrm>
            <a:off x="4191000" y="990600"/>
            <a:ext cx="4648200" cy="46482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0312" name="Rectangle 8"/>
          <p:cNvSpPr>
            <a:spLocks noChangeArrowheads="1"/>
          </p:cNvSpPr>
          <p:nvPr/>
        </p:nvSpPr>
        <p:spPr bwMode="auto">
          <a:xfrm rot="18900000">
            <a:off x="3536950" y="2590800"/>
            <a:ext cx="5988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72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Poco lugar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791200" y="2590800"/>
            <a:ext cx="33528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>
                <a:solidFill>
                  <a:srgbClr val="FFFF00"/>
                </a:solidFill>
                <a:latin typeface="Libra BT" pitchFamily="66" charset="0"/>
              </a:rPr>
              <a:t>Sobre-natural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113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791200" y="2590800"/>
            <a:ext cx="33528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>
                <a:solidFill>
                  <a:srgbClr val="FFFF00"/>
                </a:solidFill>
                <a:latin typeface="Libra BT" pitchFamily="66" charset="0"/>
              </a:rPr>
              <a:t>Sobre-natural</a:t>
            </a:r>
          </a:p>
        </p:txBody>
      </p:sp>
      <p:sp>
        <p:nvSpPr>
          <p:cNvPr id="611334" name="Text Box 6"/>
          <p:cNvSpPr txBox="1">
            <a:spLocks noChangeArrowheads="1"/>
          </p:cNvSpPr>
          <p:nvPr/>
        </p:nvSpPr>
        <p:spPr bwMode="auto">
          <a:xfrm>
            <a:off x="0" y="5029200"/>
            <a:ext cx="20685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Claude Renault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113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791200" y="2590800"/>
            <a:ext cx="33528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>
                <a:solidFill>
                  <a:srgbClr val="FFFF00"/>
                </a:solidFill>
                <a:latin typeface="Libra BT" pitchFamily="66" charset="0"/>
              </a:rPr>
              <a:t>Sobre-natural</a:t>
            </a:r>
          </a:p>
        </p:txBody>
      </p:sp>
      <p:sp>
        <p:nvSpPr>
          <p:cNvPr id="611334" name="Text Box 6"/>
          <p:cNvSpPr txBox="1">
            <a:spLocks noChangeArrowheads="1"/>
          </p:cNvSpPr>
          <p:nvPr/>
        </p:nvSpPr>
        <p:spPr bwMode="auto">
          <a:xfrm>
            <a:off x="0" y="5029200"/>
            <a:ext cx="20685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Claude Renault / Wikimedia Commons</a:t>
            </a:r>
          </a:p>
        </p:txBody>
      </p:sp>
      <p:sp>
        <p:nvSpPr>
          <p:cNvPr id="611335" name="AutoShape 7"/>
          <p:cNvSpPr>
            <a:spLocks noChangeArrowheads="1"/>
          </p:cNvSpPr>
          <p:nvPr/>
        </p:nvSpPr>
        <p:spPr bwMode="auto">
          <a:xfrm>
            <a:off x="685800" y="990600"/>
            <a:ext cx="4648200" cy="46482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1336" name="Rectangle 8"/>
          <p:cNvSpPr>
            <a:spLocks noChangeArrowheads="1"/>
          </p:cNvSpPr>
          <p:nvPr/>
        </p:nvSpPr>
        <p:spPr bwMode="auto">
          <a:xfrm rot="18900000">
            <a:off x="-44450" y="2514600"/>
            <a:ext cx="5988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72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Poco énfasis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123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648200" cy="685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>
                <a:solidFill>
                  <a:srgbClr val="FFFF00"/>
                </a:solidFill>
                <a:latin typeface="Libra BT" pitchFamily="66" charset="0"/>
              </a:rPr>
              <a:t>No hay ningún ser que nos puede ayudar y guiar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702175"/>
            <a:ext cx="9144000" cy="1470025"/>
          </a:xfrm>
          <a:effectLst/>
        </p:spPr>
        <p:txBody>
          <a:bodyPr/>
          <a:lstStyle/>
          <a:p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5 </a:t>
            </a:r>
            <a:r>
              <a:rPr lang="es-VE" sz="58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skandhas</a:t>
            </a:r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que forman</a:t>
            </a:r>
            <a:b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“ser compuesto”</a:t>
            </a:r>
            <a:endParaRPr lang="es-VE" sz="56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614405" name="Text Box 5"/>
          <p:cNvSpPr txBox="1">
            <a:spLocks noChangeArrowheads="1"/>
          </p:cNvSpPr>
          <p:nvPr/>
        </p:nvSpPr>
        <p:spPr bwMode="auto">
          <a:xfrm>
            <a:off x="7392988" y="6248400"/>
            <a:ext cx="17510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Dknisely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164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00" y="2590800"/>
            <a:ext cx="3048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 dirty="0" smtClean="0">
                <a:solidFill>
                  <a:srgbClr val="FFFF00"/>
                </a:solidFill>
                <a:latin typeface="Libra BT" pitchFamily="66" charset="0"/>
              </a:rPr>
              <a:t>1. El</a:t>
            </a:r>
            <a:r>
              <a:rPr lang="es-VE" sz="5900" dirty="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5900" dirty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900" dirty="0">
                <a:solidFill>
                  <a:srgbClr val="FFFF00"/>
                </a:solidFill>
                <a:latin typeface="Libra BT" pitchFamily="66" charset="0"/>
              </a:rPr>
              <a:t>cuerpo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174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943600"/>
            <a:ext cx="9144000" cy="914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 dirty="0" smtClean="0">
                <a:solidFill>
                  <a:srgbClr val="FFFF00"/>
                </a:solidFill>
                <a:latin typeface="Libra BT" pitchFamily="66" charset="0"/>
              </a:rPr>
              <a:t>2. La </a:t>
            </a:r>
            <a:r>
              <a:rPr lang="es-VE" sz="5900" dirty="0">
                <a:solidFill>
                  <a:srgbClr val="FFFF00"/>
                </a:solidFill>
                <a:latin typeface="Libra BT" pitchFamily="66" charset="0"/>
              </a:rPr>
              <a:t>percepción</a:t>
            </a:r>
          </a:p>
        </p:txBody>
      </p:sp>
      <p:sp>
        <p:nvSpPr>
          <p:cNvPr id="617477" name="Text Box 5"/>
          <p:cNvSpPr txBox="1">
            <a:spLocks noChangeArrowheads="1"/>
          </p:cNvSpPr>
          <p:nvPr/>
        </p:nvSpPr>
        <p:spPr bwMode="auto">
          <a:xfrm>
            <a:off x="0" y="5867400"/>
            <a:ext cx="15462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Che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184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943600"/>
            <a:ext cx="9144000" cy="838200"/>
          </a:xfrm>
          <a:effectLst/>
        </p:spPr>
        <p:txBody>
          <a:bodyPr/>
          <a:lstStyle/>
          <a:p>
            <a:r>
              <a:rPr lang="es-VE" sz="59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3. Los </a:t>
            </a:r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sentimientos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195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943600"/>
            <a:ext cx="9144000" cy="838200"/>
          </a:xfrm>
          <a:effectLst/>
        </p:spPr>
        <p:txBody>
          <a:bodyPr/>
          <a:lstStyle/>
          <a:p>
            <a:r>
              <a:rPr lang="es-VE" sz="59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4. Las </a:t>
            </a:r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“predisposiciones”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205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0386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 dirty="0" smtClean="0">
                <a:solidFill>
                  <a:srgbClr val="FFFF00"/>
                </a:solidFill>
                <a:latin typeface="Libra BT" pitchFamily="66" charset="0"/>
              </a:rPr>
              <a:t>5. El </a:t>
            </a:r>
            <a:r>
              <a:rPr lang="es-VE" sz="5900" dirty="0">
                <a:solidFill>
                  <a:srgbClr val="FFFF00"/>
                </a:solidFill>
                <a:latin typeface="Libra BT" pitchFamily="66" charset="0"/>
              </a:rPr>
              <a:t>pensar</a:t>
            </a:r>
            <a:br>
              <a:rPr lang="es-VE" sz="5900" dirty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900" dirty="0">
                <a:solidFill>
                  <a:srgbClr val="FFFF00"/>
                </a:solidFill>
                <a:latin typeface="Libra BT" pitchFamily="66" charset="0"/>
              </a:rPr>
              <a:t>o razonar</a:t>
            </a:r>
          </a:p>
        </p:txBody>
      </p:sp>
      <p:sp>
        <p:nvSpPr>
          <p:cNvPr id="620548" name="Text Box 4"/>
          <p:cNvSpPr txBox="1">
            <a:spLocks noChangeArrowheads="1"/>
          </p:cNvSpPr>
          <p:nvPr/>
        </p:nvSpPr>
        <p:spPr bwMode="auto">
          <a:xfrm>
            <a:off x="7353300" y="6613525"/>
            <a:ext cx="1790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Deror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Avi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246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752600"/>
          </a:xfrm>
          <a:effectLst/>
        </p:spPr>
        <p:txBody>
          <a:bodyPr/>
          <a:lstStyle/>
          <a:p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interacción de </a:t>
            </a:r>
            <a:r>
              <a:rPr lang="es-VE" sz="56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skandhas</a:t>
            </a:r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forman el “ser compuesto”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236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752600"/>
          </a:xfrm>
          <a:effectLst/>
        </p:spPr>
        <p:txBody>
          <a:bodyPr/>
          <a:lstStyle/>
          <a:p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Las </a:t>
            </a:r>
            <a:r>
              <a:rPr lang="es-VE" sz="59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skandhas</a:t>
            </a:r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siempre están cambiando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225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752600"/>
          </a:xfrm>
          <a:effectLst/>
        </p:spPr>
        <p:txBody>
          <a:bodyPr/>
          <a:lstStyle/>
          <a:p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Todo está llegando-a-ser, pero nunca de veras </a:t>
            </a:r>
            <a:r>
              <a:rPr lang="es-VE" sz="5900" u="sng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7620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505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752600"/>
          </a:xfrm>
          <a:effectLst/>
        </p:spPr>
        <p:txBody>
          <a:bodyPr/>
          <a:lstStyle/>
          <a:p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Nada es verdaderamente permanente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lide1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26695" name="Text Box 7"/>
          <p:cNvSpPr txBox="1">
            <a:spLocks noChangeArrowheads="1"/>
          </p:cNvSpPr>
          <p:nvPr/>
        </p:nvSpPr>
        <p:spPr bwMode="auto">
          <a:xfrm>
            <a:off x="0" y="6608763"/>
            <a:ext cx="21097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Matthew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Logelin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626696" name="Text Box 8"/>
          <p:cNvSpPr txBox="1">
            <a:spLocks noChangeArrowheads="1"/>
          </p:cNvSpPr>
          <p:nvPr/>
        </p:nvSpPr>
        <p:spPr bwMode="auto">
          <a:xfrm>
            <a:off x="3810000" y="6613525"/>
            <a:ext cx="2116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Thomas Ruedas / Wikimedia Commons</a:t>
            </a:r>
          </a:p>
        </p:txBody>
      </p:sp>
      <p:sp>
        <p:nvSpPr>
          <p:cNvPr id="626698" name="Text Box 10"/>
          <p:cNvSpPr txBox="1">
            <a:spLocks noChangeArrowheads="1"/>
          </p:cNvSpPr>
          <p:nvPr/>
        </p:nvSpPr>
        <p:spPr bwMode="auto">
          <a:xfrm>
            <a:off x="7235825" y="6613525"/>
            <a:ext cx="1908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TongJar322 / Wikimedia Commons</a:t>
            </a:r>
          </a:p>
        </p:txBody>
      </p:sp>
      <p:sp>
        <p:nvSpPr>
          <p:cNvPr id="626700" name="Text Box 12"/>
          <p:cNvSpPr txBox="1">
            <a:spLocks noChangeArrowheads="1"/>
          </p:cNvSpPr>
          <p:nvPr/>
        </p:nvSpPr>
        <p:spPr bwMode="auto">
          <a:xfrm>
            <a:off x="0" y="2463800"/>
            <a:ext cx="2100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Steve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Jurvetson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626703" name="Rectangle 15"/>
          <p:cNvSpPr>
            <a:spLocks noChangeArrowheads="1"/>
          </p:cNvSpPr>
          <p:nvPr/>
        </p:nvSpPr>
        <p:spPr bwMode="auto">
          <a:xfrm>
            <a:off x="3657600" y="0"/>
            <a:ext cx="76200" cy="26670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ide1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26695" name="Text Box 7"/>
          <p:cNvSpPr txBox="1">
            <a:spLocks noChangeArrowheads="1"/>
          </p:cNvSpPr>
          <p:nvPr/>
        </p:nvSpPr>
        <p:spPr bwMode="auto">
          <a:xfrm>
            <a:off x="0" y="6608763"/>
            <a:ext cx="21097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Matthew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Logelin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626696" name="Text Box 8"/>
          <p:cNvSpPr txBox="1">
            <a:spLocks noChangeArrowheads="1"/>
          </p:cNvSpPr>
          <p:nvPr/>
        </p:nvSpPr>
        <p:spPr bwMode="auto">
          <a:xfrm>
            <a:off x="3810000" y="6613525"/>
            <a:ext cx="2116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Thomas Ruedas / Wikimedia Commons</a:t>
            </a:r>
          </a:p>
        </p:txBody>
      </p:sp>
      <p:sp>
        <p:nvSpPr>
          <p:cNvPr id="626698" name="Text Box 10"/>
          <p:cNvSpPr txBox="1">
            <a:spLocks noChangeArrowheads="1"/>
          </p:cNvSpPr>
          <p:nvPr/>
        </p:nvSpPr>
        <p:spPr bwMode="auto">
          <a:xfrm>
            <a:off x="7235825" y="6613525"/>
            <a:ext cx="1908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TongJar322 / Wikimedia Commons</a:t>
            </a:r>
          </a:p>
        </p:txBody>
      </p:sp>
      <p:sp>
        <p:nvSpPr>
          <p:cNvPr id="626700" name="Text Box 12"/>
          <p:cNvSpPr txBox="1">
            <a:spLocks noChangeArrowheads="1"/>
          </p:cNvSpPr>
          <p:nvPr/>
        </p:nvSpPr>
        <p:spPr bwMode="auto">
          <a:xfrm>
            <a:off x="0" y="2463800"/>
            <a:ext cx="2100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Steve Jurvetson / Wikimedia Commons</a:t>
            </a:r>
          </a:p>
        </p:txBody>
      </p:sp>
      <p:sp>
        <p:nvSpPr>
          <p:cNvPr id="626703" name="Rectangle 15"/>
          <p:cNvSpPr>
            <a:spLocks noChangeArrowheads="1"/>
          </p:cNvSpPr>
          <p:nvPr/>
        </p:nvSpPr>
        <p:spPr bwMode="auto">
          <a:xfrm>
            <a:off x="3657600" y="0"/>
            <a:ext cx="76200" cy="26670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6707" name="AutoShape 19"/>
          <p:cNvSpPr>
            <a:spLocks noChangeArrowheads="1"/>
          </p:cNvSpPr>
          <p:nvPr/>
        </p:nvSpPr>
        <p:spPr bwMode="auto">
          <a:xfrm>
            <a:off x="1219200" y="76200"/>
            <a:ext cx="6629400" cy="66294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287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752600"/>
          </a:xfrm>
          <a:effectLst/>
        </p:spPr>
        <p:txBody>
          <a:bodyPr/>
          <a:lstStyle/>
          <a:p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Sólo se puede esperar</a:t>
            </a:r>
            <a:b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una cadena de procesos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297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752600"/>
          </a:xfrm>
          <a:effectLst/>
        </p:spPr>
        <p:txBody>
          <a:bodyPr/>
          <a:lstStyle/>
          <a:p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 cambio y disolución, de llegar-a-ser y dejar-de-ser</a:t>
            </a:r>
            <a:endParaRPr lang="es-VE" sz="5900" u="sng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307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752600"/>
          </a:xfrm>
          <a:effectLst/>
        </p:spPr>
        <p:txBody>
          <a:bodyPr/>
          <a:lstStyle/>
          <a:p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Esto trae cansancio,</a:t>
            </a:r>
            <a:b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angustia y sufrimiento</a:t>
            </a:r>
            <a:endParaRPr lang="es-VE" sz="5900" u="sng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318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752600"/>
          </a:xfrm>
          <a:effectLst/>
        </p:spPr>
        <p:txBody>
          <a:bodyPr/>
          <a:lstStyle/>
          <a:p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Las </a:t>
            </a:r>
            <a:r>
              <a:rPr lang="es-VE" sz="56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skandhas</a:t>
            </a:r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se unen</a:t>
            </a:r>
            <a:b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por una cadena de razones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6328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752600"/>
          </a:xfrm>
          <a:effectLst/>
        </p:spPr>
        <p:txBody>
          <a:bodyPr/>
          <a:lstStyle/>
          <a:p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Ignorancia, especialmente aceptar la “realidad” del yo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338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752600"/>
          </a:xfrm>
          <a:effectLst/>
        </p:spPr>
        <p:txBody>
          <a:bodyPr/>
          <a:lstStyle/>
          <a:p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Esta ignorancia viene</a:t>
            </a:r>
            <a:b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por las “predisposiciones”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348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752600"/>
          </a:xfrm>
          <a:noFill/>
          <a:effectLst/>
        </p:spPr>
        <p:txBody>
          <a:bodyPr/>
          <a:lstStyle/>
          <a:p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Se Formula un concepto</a:t>
            </a:r>
            <a:b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del mundo y de sí mismo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359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6019800"/>
            <a:ext cx="9144000" cy="838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>
                <a:solidFill>
                  <a:srgbClr val="FFFF00"/>
                </a:solidFill>
                <a:latin typeface="Libra BT" pitchFamily="66" charset="0"/>
              </a:rPr>
              <a:t>Los 5 sentidos</a:t>
            </a:r>
          </a:p>
        </p:txBody>
      </p:sp>
      <p:sp>
        <p:nvSpPr>
          <p:cNvPr id="635908" name="Text Box 4"/>
          <p:cNvSpPr txBox="1">
            <a:spLocks noChangeArrowheads="1"/>
          </p:cNvSpPr>
          <p:nvPr/>
        </p:nvSpPr>
        <p:spPr bwMode="auto">
          <a:xfrm>
            <a:off x="0" y="5867400"/>
            <a:ext cx="15462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Che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369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6019800"/>
            <a:ext cx="9144000" cy="838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900">
                <a:solidFill>
                  <a:srgbClr val="FFFF00"/>
                </a:solidFill>
                <a:latin typeface="Libra BT" pitchFamily="66" charset="0"/>
              </a:rPr>
              <a:t>La mente individual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379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943600"/>
            <a:ext cx="9144000" cy="914400"/>
          </a:xfrm>
          <a:effectLst/>
        </p:spPr>
        <p:txBody>
          <a:bodyPr/>
          <a:lstStyle/>
          <a:p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producen sensaciones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389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953000"/>
            <a:ext cx="9144000" cy="1981200"/>
          </a:xfrm>
          <a:effectLst/>
        </p:spPr>
        <p:txBody>
          <a:bodyPr/>
          <a:lstStyle/>
          <a:p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Producen</a:t>
            </a:r>
            <a:b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deseos y pasiones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400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953000"/>
            <a:ext cx="9144000" cy="1981200"/>
          </a:xfrm>
          <a:effectLst/>
        </p:spPr>
        <p:txBody>
          <a:bodyPr/>
          <a:lstStyle/>
          <a:p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Producen un apego</a:t>
            </a:r>
            <a:b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 la existencia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41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953000"/>
            <a:ext cx="9144000" cy="1981200"/>
          </a:xfrm>
          <a:effectLst/>
        </p:spPr>
        <p:txBody>
          <a:bodyPr/>
          <a:lstStyle/>
          <a:p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Producen un apego</a:t>
            </a:r>
            <a:b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 la existencia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4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752600"/>
          </a:xfrm>
          <a:effectLst/>
        </p:spPr>
        <p:txBody>
          <a:bodyPr/>
          <a:lstStyle/>
          <a:p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Incluye el llegar-a-ser</a:t>
            </a:r>
            <a:b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dejar-de-ser, sin ser</a:t>
            </a:r>
            <a:endParaRPr lang="es-VE" sz="5900" u="sng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4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752600"/>
          </a:xfrm>
          <a:effectLst/>
        </p:spPr>
        <p:txBody>
          <a:bodyPr/>
          <a:lstStyle/>
          <a:p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Conduce a un </a:t>
            </a:r>
            <a:r>
              <a:rPr lang="es-VE" sz="5900" u="sng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tremendo</a:t>
            </a:r>
            <a:r>
              <a:rPr lang="es-VE" sz="59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desánimo y cansancio</a:t>
            </a:r>
            <a:endParaRPr lang="es-VE" sz="5900" u="sng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4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-228600" y="5791200"/>
            <a:ext cx="9601200" cy="1066800"/>
          </a:xfrm>
          <a:noFill/>
          <a:ln/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razón para su retiro</a:t>
            </a:r>
          </a:p>
        </p:txBody>
      </p:sp>
      <p:sp>
        <p:nvSpPr>
          <p:cNvPr id="644100" name="Text Box 4"/>
          <p:cNvSpPr txBox="1">
            <a:spLocks noChangeArrowheads="1"/>
          </p:cNvSpPr>
          <p:nvPr/>
        </p:nvSpPr>
        <p:spPr bwMode="auto">
          <a:xfrm rot="16200000">
            <a:off x="7528719" y="5196681"/>
            <a:ext cx="16462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Sacca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43748" name="Text Box 4"/>
          <p:cNvSpPr txBox="1">
            <a:spLocks noChangeArrowheads="1"/>
          </p:cNvSpPr>
          <p:nvPr/>
        </p:nvSpPr>
        <p:spPr bwMode="auto">
          <a:xfrm>
            <a:off x="7392988" y="6248400"/>
            <a:ext cx="17510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Dknisely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buFont typeface="Wingdings" pitchFamily="2" charset="2"/>
              <a:buNone/>
            </a:pPr>
            <a:endParaRPr lang="es-VE" sz="4800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buFont typeface="Wingdings" pitchFamily="2" charset="2"/>
              <a:buNone/>
            </a:pPr>
            <a:endParaRPr lang="es-VE" sz="1000" i="1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2010 William F. Ritchey</a:t>
            </a:r>
            <a:endParaRPr lang="es-VE" sz="3400" dirty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3802</TotalTime>
  <Words>623</Words>
  <Application>Microsoft Office PowerPoint</Application>
  <PresentationFormat>On-screen Show (4:3)</PresentationFormat>
  <Paragraphs>158</Paragraphs>
  <Slides>85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2" baseType="lpstr">
      <vt:lpstr>Arial</vt:lpstr>
      <vt:lpstr>Libra BT</vt:lpstr>
      <vt:lpstr>Wingdings</vt:lpstr>
      <vt:lpstr>DF Calligraphic Ornaments LET</vt:lpstr>
      <vt:lpstr>Arial Narrow</vt:lpstr>
      <vt:lpstr>CentSchbook BT</vt:lpstr>
      <vt:lpstr>Default Design</vt:lpstr>
      <vt:lpstr>Los budistas   sus creencias generales - parte A -</vt:lpstr>
      <vt:lpstr>El budismo</vt:lpstr>
      <vt:lpstr>Slide 3</vt:lpstr>
      <vt:lpstr>Slide 4</vt:lpstr>
      <vt:lpstr>Slide 5</vt:lpstr>
      <vt:lpstr>Introducción: Nació como movimiento reformador del hinduismo</vt:lpstr>
      <vt:lpstr>Rechazaron los sacrificios</vt:lpstr>
      <vt:lpstr>Rechazaron un dios personal</vt:lpstr>
      <vt:lpstr>Rechazaron la autoridad de los brahmines</vt:lpstr>
      <vt:lpstr>Conservaron muchas cosas del hinduismo</vt:lpstr>
      <vt:lpstr>Es difícil de estudiar porque hay tantas formas y variaciones</vt:lpstr>
      <vt:lpstr>El comienzo dEl budismo</vt:lpstr>
      <vt:lpstr>Gotama Buda</vt:lpstr>
      <vt:lpstr>4 etapas de su vida</vt:lpstr>
      <vt:lpstr>Slide 15</vt:lpstr>
      <vt:lpstr>1. Juventud y matrimonio</vt:lpstr>
      <vt:lpstr>Slide 17</vt:lpstr>
      <vt:lpstr>Aislado de lo malo</vt:lpstr>
      <vt:lpstr>Slide 19</vt:lpstr>
      <vt:lpstr>Slide 20</vt:lpstr>
      <vt:lpstr>Slide 21</vt:lpstr>
      <vt:lpstr>Slide 22</vt:lpstr>
      <vt:lpstr>Dhamma las enseñanzas de buda</vt:lpstr>
      <vt:lpstr>Hay que recordar su contexto hinduista</vt:lpstr>
      <vt:lpstr>Budismo es una reforma del hinduismo</vt:lpstr>
      <vt:lpstr>Una nueva interpretación de:</vt:lpstr>
      <vt:lpstr>Moksha [salvación]</vt:lpstr>
      <vt:lpstr>samsara [ciclo de renacimientos]</vt:lpstr>
      <vt:lpstr>Karma [ley de causa y efecto]</vt:lpstr>
      <vt:lpstr>dharma [el deber, acción apropiada]</vt:lpstr>
      <vt:lpstr>La rueda de dharma</vt:lpstr>
      <vt:lpstr>Algunas otras áreas cambiadas por el budismo</vt:lpstr>
      <vt:lpstr>autoridad</vt:lpstr>
      <vt:lpstr>autoridad</vt:lpstr>
      <vt:lpstr>autoridad</vt:lpstr>
      <vt:lpstr>Ceremonias rituales</vt:lpstr>
      <vt:lpstr>Ceremonias rituales</vt:lpstr>
      <vt:lpstr>Ceremonias rituales</vt:lpstr>
      <vt:lpstr>especula-ción</vt:lpstr>
      <vt:lpstr>especula-ción</vt:lpstr>
      <vt:lpstr>especula-ción</vt:lpstr>
      <vt:lpstr>tradición</vt:lpstr>
      <vt:lpstr>tradición</vt:lpstr>
      <vt:lpstr>tradición</vt:lpstr>
      <vt:lpstr>misterioso</vt:lpstr>
      <vt:lpstr>misterioso</vt:lpstr>
      <vt:lpstr>misterioso</vt:lpstr>
      <vt:lpstr>Sobre-natural</vt:lpstr>
      <vt:lpstr>Sobre-natural</vt:lpstr>
      <vt:lpstr>Sobre-natural</vt:lpstr>
      <vt:lpstr>No hay ningún ser que nos puede ayudar y guiar</vt:lpstr>
      <vt:lpstr>Slide 52</vt:lpstr>
      <vt:lpstr>5 skandhas que forman el “ser compuesto”</vt:lpstr>
      <vt:lpstr>1. El cuerpo</vt:lpstr>
      <vt:lpstr>2. La percepción</vt:lpstr>
      <vt:lpstr>3. Los sentimientos</vt:lpstr>
      <vt:lpstr>4. Las “predisposiciones”</vt:lpstr>
      <vt:lpstr>5. El pensar o razonar</vt:lpstr>
      <vt:lpstr>La interacción de skandhas forman el “ser compuesto”</vt:lpstr>
      <vt:lpstr>Las skandhas siempre están cambiando</vt:lpstr>
      <vt:lpstr>Todo está llegando-a-ser, pero nunca de veras es</vt:lpstr>
      <vt:lpstr>Nada es verdaderamente permanente</vt:lpstr>
      <vt:lpstr>Slide 63</vt:lpstr>
      <vt:lpstr>Slide 64</vt:lpstr>
      <vt:lpstr>Slide 65</vt:lpstr>
      <vt:lpstr>Slide 66</vt:lpstr>
      <vt:lpstr>Sólo se puede esperar una cadena de procesos</vt:lpstr>
      <vt:lpstr>De cambio y disolución, de llegar-a-ser y dejar-de-ser</vt:lpstr>
      <vt:lpstr>Esto trae cansancio, angustia y sufrimiento</vt:lpstr>
      <vt:lpstr>Las skandhas se unen por una cadena de razones</vt:lpstr>
      <vt:lpstr>Ignorancia, especialmente aceptar la “realidad” del yo</vt:lpstr>
      <vt:lpstr>Esta ignorancia viene por las “predisposiciones”</vt:lpstr>
      <vt:lpstr>Se Formula un concepto del mundo y de sí mismo</vt:lpstr>
      <vt:lpstr>Los 5 sentidos</vt:lpstr>
      <vt:lpstr>La mente individual</vt:lpstr>
      <vt:lpstr>producen sensaciones</vt:lpstr>
      <vt:lpstr>Producen deseos y pasiones</vt:lpstr>
      <vt:lpstr>Producen un apego a la existencia</vt:lpstr>
      <vt:lpstr>Producen un apego a la existencia</vt:lpstr>
      <vt:lpstr>Incluye el llegar-a-ser y dejar-de-ser, sin ser</vt:lpstr>
      <vt:lpstr>Conduce a un tremendo desánimo y cansancio</vt:lpstr>
      <vt:lpstr>La razón para su retiro</vt:lpstr>
      <vt:lpstr>Slide 83</vt:lpstr>
      <vt:lpstr>Slide 84</vt:lpstr>
      <vt:lpstr>Slide 85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William Ritchey</dc:creator>
  <cp:lastModifiedBy>William Ritchey</cp:lastModifiedBy>
  <cp:revision>183</cp:revision>
  <dcterms:created xsi:type="dcterms:W3CDTF">2007-11-13T16:31:37Z</dcterms:created>
  <dcterms:modified xsi:type="dcterms:W3CDTF">2009-11-26T16:29:23Z</dcterms:modified>
</cp:coreProperties>
</file>