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003" r:id="rId2"/>
    <p:sldId id="903" r:id="rId3"/>
    <p:sldId id="904" r:id="rId4"/>
    <p:sldId id="905" r:id="rId5"/>
    <p:sldId id="906" r:id="rId6"/>
    <p:sldId id="907" r:id="rId7"/>
    <p:sldId id="908" r:id="rId8"/>
    <p:sldId id="909" r:id="rId9"/>
    <p:sldId id="910" r:id="rId10"/>
    <p:sldId id="911" r:id="rId11"/>
    <p:sldId id="912" r:id="rId12"/>
    <p:sldId id="913" r:id="rId13"/>
    <p:sldId id="914" r:id="rId14"/>
    <p:sldId id="915" r:id="rId15"/>
    <p:sldId id="916" r:id="rId16"/>
    <p:sldId id="917" r:id="rId17"/>
    <p:sldId id="918" r:id="rId18"/>
    <p:sldId id="919" r:id="rId19"/>
    <p:sldId id="920" r:id="rId20"/>
    <p:sldId id="921" r:id="rId21"/>
    <p:sldId id="922" r:id="rId22"/>
    <p:sldId id="923" r:id="rId23"/>
    <p:sldId id="924" r:id="rId24"/>
    <p:sldId id="925" r:id="rId25"/>
    <p:sldId id="926" r:id="rId26"/>
    <p:sldId id="927" r:id="rId27"/>
    <p:sldId id="928" r:id="rId28"/>
    <p:sldId id="929" r:id="rId29"/>
    <p:sldId id="930" r:id="rId30"/>
    <p:sldId id="931" r:id="rId31"/>
    <p:sldId id="932" r:id="rId32"/>
    <p:sldId id="933" r:id="rId33"/>
    <p:sldId id="934" r:id="rId34"/>
    <p:sldId id="935" r:id="rId35"/>
    <p:sldId id="936" r:id="rId36"/>
    <p:sldId id="937" r:id="rId37"/>
    <p:sldId id="938" r:id="rId38"/>
    <p:sldId id="939" r:id="rId39"/>
    <p:sldId id="940" r:id="rId40"/>
    <p:sldId id="996" r:id="rId41"/>
    <p:sldId id="997" r:id="rId42"/>
    <p:sldId id="998" r:id="rId43"/>
    <p:sldId id="1000" r:id="rId44"/>
    <p:sldId id="1001" r:id="rId45"/>
    <p:sldId id="941" r:id="rId46"/>
    <p:sldId id="942" r:id="rId47"/>
    <p:sldId id="943" r:id="rId48"/>
    <p:sldId id="944" r:id="rId49"/>
    <p:sldId id="945" r:id="rId50"/>
    <p:sldId id="946" r:id="rId51"/>
    <p:sldId id="947" r:id="rId52"/>
    <p:sldId id="948" r:id="rId53"/>
    <p:sldId id="949" r:id="rId54"/>
    <p:sldId id="950" r:id="rId55"/>
    <p:sldId id="951" r:id="rId56"/>
    <p:sldId id="952" r:id="rId57"/>
    <p:sldId id="953" r:id="rId58"/>
    <p:sldId id="954" r:id="rId59"/>
    <p:sldId id="1002" r:id="rId60"/>
    <p:sldId id="724" r:id="rId61"/>
  </p:sldIdLst>
  <p:sldSz cx="9144000" cy="6858000" type="screen4x3"/>
  <p:notesSz cx="6858000" cy="9144000"/>
  <p:embeddedFontLst>
    <p:embeddedFont>
      <p:font typeface="Libra BT" pitchFamily="66" charset="0"/>
      <p:regular r:id="rId62"/>
    </p:embeddedFont>
    <p:embeddedFont>
      <p:font typeface="DF Calligraphic Ornaments LET" pitchFamily="2" charset="2"/>
      <p:regular r:id="rId63"/>
    </p:embeddedFont>
    <p:embeddedFont>
      <p:font typeface="Arial Narrow" pitchFamily="34" charset="0"/>
      <p:regular r:id="rId64"/>
      <p:bold r:id="rId65"/>
      <p:italic r:id="rId66"/>
      <p:boldItalic r:id="rId67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000099"/>
    <a:srgbClr val="0033CC"/>
    <a:srgbClr val="00FFFF"/>
    <a:srgbClr val="FFFFFF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94728" autoAdjust="0"/>
  </p:normalViewPr>
  <p:slideViewPr>
    <p:cSldViewPr>
      <p:cViewPr>
        <p:scale>
          <a:sx n="60" d="100"/>
          <a:sy n="60" d="100"/>
        </p:scale>
        <p:origin x="-133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4041-3E94-481A-8401-F2DC62213D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CF80E-141A-405C-B538-62AAD3C86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5565F-1B0B-4AAB-8972-FD6A5D7A3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80D1-5105-49E6-A0D6-38C979007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3F867-C1E0-49AE-92AF-A89664593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4BE3A-C21B-4B83-BD1C-9446C8941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8022-3157-4CF0-8A5E-7B42385B5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4C9619-C522-40A4-8376-013D922D2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96047-0D6B-4422-9597-0561E6DBD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039C-31E9-4D11-BC91-E8C6DAEEF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F6C64-DCF5-4D02-A70F-8FF5EF8BFE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B483C7DD-89ED-4B3B-A563-D378C78854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budistas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creencias generales</a:t>
            </a:r>
            <a:b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 parte b -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15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34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00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 grandes fallas que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afligen la existencia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Anicca</a:t>
            </a: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– la falta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permanencia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Anatta</a:t>
            </a: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– el “no-yo”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yo no existo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486400" y="0"/>
            <a:ext cx="3657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dukkha –</a:t>
            </a:r>
            <a:br>
              <a:rPr lang="es-VE" sz="5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el sufrimiento</a:t>
            </a:r>
            <a:br>
              <a:rPr lang="es-VE" sz="5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que entra en toda la vida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0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horrible carencia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permanencia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Buda anhelaba la paz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la permanencia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51270" name="Text Box 6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228600" y="5791200"/>
            <a:ext cx="9601200" cy="1066800"/>
          </a:xfrm>
          <a:noFill/>
          <a:ln/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4 nobles verdades</a:t>
            </a:r>
          </a:p>
        </p:txBody>
      </p:sp>
      <p:sp>
        <p:nvSpPr>
          <p:cNvPr id="652292" name="Text Box 4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86400" y="0"/>
            <a:ext cx="3657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1. Toda la vida es dukkha [sufrimien-to]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4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86400" y="0"/>
            <a:ext cx="3657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Es </a:t>
            </a:r>
            <a:r>
              <a:rPr lang="es-VE" sz="5000" u="sng">
                <a:solidFill>
                  <a:srgbClr val="FFFF00"/>
                </a:solidFill>
                <a:latin typeface="Libra BT" pitchFamily="66" charset="0"/>
              </a:rPr>
              <a:t>inherente</a:t>
            </a:r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 en la naturaleza misma de la vida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6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905000"/>
          </a:xfrm>
          <a:noFill/>
          <a:ln/>
          <a:effectLst/>
        </p:spPr>
        <p:txBody>
          <a:bodyPr anchorCtr="1"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Pero ¿no hay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gozo en esta vida?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74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gozo Tiende a existir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niveles superficiales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57414" name="Text Box 6"/>
          <p:cNvSpPr txBox="1">
            <a:spLocks noChangeArrowheads="1"/>
          </p:cNvSpPr>
          <p:nvPr/>
        </p:nvSpPr>
        <p:spPr bwMode="auto">
          <a:xfrm>
            <a:off x="7302500" y="6613525"/>
            <a:ext cx="1841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RonAlmog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8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aun lo que trae gozo 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5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también trae dolor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La causa de </a:t>
            </a:r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dukkha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es </a:t>
            </a:r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tanha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[pasión, deseo]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2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Gozar de placer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62534" name="Text Box 6"/>
          <p:cNvSpPr txBox="1">
            <a:spLocks noChangeArrowheads="1"/>
          </p:cNvSpPr>
          <p:nvPr/>
        </p:nvSpPr>
        <p:spPr bwMode="auto">
          <a:xfrm>
            <a:off x="7348538" y="6613525"/>
            <a:ext cx="1795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Savaman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3555" name="Rectangle 3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3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Gozar de prosperidad</a:t>
            </a:r>
            <a:endParaRPr lang="es-VE" sz="5900" u="sng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663557" name="Text Box 5"/>
          <p:cNvSpPr txBox="1">
            <a:spLocks noChangeArrowheads="1"/>
          </p:cNvSpPr>
          <p:nvPr/>
        </p:nvSpPr>
        <p:spPr bwMode="auto">
          <a:xfrm>
            <a:off x="7183438" y="5611813"/>
            <a:ext cx="17891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Nadavspi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7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Gozar de</a:t>
            </a:r>
            <a:b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existencia individual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97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pasión básica es gozar</a:t>
            </a:r>
            <a:b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existencia individual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07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48072"/>
            <a:ext cx="9144000" cy="1600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La meta básica es </a:t>
            </a:r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nirodha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[cesación de pasión, deseo]</a:t>
            </a:r>
          </a:p>
        </p:txBody>
      </p:sp>
      <p:sp>
        <p:nvSpPr>
          <p:cNvPr id="670726" name="Text Box 6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2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48072"/>
            <a:ext cx="9144000" cy="1600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Se logra </a:t>
            </a:r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nirodha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por el camino de los ocho pasos</a:t>
            </a:r>
          </a:p>
        </p:txBody>
      </p:sp>
      <p:sp>
        <p:nvSpPr>
          <p:cNvPr id="672773" name="Text Box 5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camino de los ocho pasos</a:t>
            </a:r>
          </a:p>
        </p:txBody>
      </p:sp>
      <p:sp>
        <p:nvSpPr>
          <p:cNvPr id="673797" name="Text Box 5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Sacca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4819" name="Rectangle 3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0000">
              <a:alpha val="25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48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1. el entendimiento correcto</a:t>
            </a:r>
          </a:p>
        </p:txBody>
      </p:sp>
      <p:sp>
        <p:nvSpPr>
          <p:cNvPr id="674823" name="Text Box 7"/>
          <p:cNvSpPr txBox="1">
            <a:spLocks noChangeArrowheads="1"/>
          </p:cNvSpPr>
          <p:nvPr/>
        </p:nvSpPr>
        <p:spPr bwMode="auto">
          <a:xfrm>
            <a:off x="6477000" y="5562600"/>
            <a:ext cx="2728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Luca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Galuzzi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– www.galuzzi.it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5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Los motivos correctos</a:t>
            </a:r>
          </a:p>
        </p:txBody>
      </p:sp>
      <p:sp>
        <p:nvSpPr>
          <p:cNvPr id="675845" name="Text Box 5"/>
          <p:cNvSpPr txBox="1">
            <a:spLocks noChangeArrowheads="1"/>
          </p:cNvSpPr>
          <p:nvPr/>
        </p:nvSpPr>
        <p:spPr bwMode="auto">
          <a:xfrm>
            <a:off x="7162800" y="6613525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Sacca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68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El hablar correcto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78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La acción correcta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89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5. La ocupación correcta</a:t>
            </a:r>
          </a:p>
        </p:txBody>
      </p:sp>
      <p:sp>
        <p:nvSpPr>
          <p:cNvPr id="678917" name="Text Box 5"/>
          <p:cNvSpPr txBox="1">
            <a:spLocks noChangeArrowheads="1"/>
          </p:cNvSpPr>
          <p:nvPr/>
        </p:nvSpPr>
        <p:spPr bwMode="auto">
          <a:xfrm>
            <a:off x="7085013" y="6613525"/>
            <a:ext cx="2058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Grook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79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6. El esfuerzo correcto</a:t>
            </a:r>
          </a:p>
        </p:txBody>
      </p:sp>
      <p:sp>
        <p:nvSpPr>
          <p:cNvPr id="679941" name="Text Box 5"/>
          <p:cNvSpPr txBox="1">
            <a:spLocks noChangeArrowheads="1"/>
          </p:cNvSpPr>
          <p:nvPr/>
        </p:nvSpPr>
        <p:spPr bwMode="auto">
          <a:xfrm>
            <a:off x="5138738" y="6613525"/>
            <a:ext cx="2100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Jurvetson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09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7. La mente correcta</a:t>
            </a:r>
          </a:p>
        </p:txBody>
      </p:sp>
      <p:sp>
        <p:nvSpPr>
          <p:cNvPr id="680967" name="Text Box 7"/>
          <p:cNvSpPr txBox="1">
            <a:spLocks noChangeArrowheads="1"/>
          </p:cNvSpPr>
          <p:nvPr/>
        </p:nvSpPr>
        <p:spPr bwMode="auto">
          <a:xfrm>
            <a:off x="4419600" y="6613525"/>
            <a:ext cx="2728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Luca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Galuzzi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– www.galuzzi.it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19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8. La meditación correcta</a:t>
            </a:r>
          </a:p>
        </p:txBody>
      </p:sp>
      <p:sp>
        <p:nvSpPr>
          <p:cNvPr id="681989" name="Text Box 5"/>
          <p:cNvSpPr txBox="1">
            <a:spLocks noChangeArrowheads="1"/>
          </p:cNvSpPr>
          <p:nvPr/>
        </p:nvSpPr>
        <p:spPr bwMode="auto">
          <a:xfrm>
            <a:off x="7562850" y="64770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40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191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Cuando las skandhas están dispersas, hay libertad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7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Nirvana – el cielo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6087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Hay permanencia,</a:t>
            </a:r>
            <a:b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paz y descanso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191000" y="0"/>
            <a:ext cx="4953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600">
                <a:solidFill>
                  <a:srgbClr val="FFFF00"/>
                </a:solidFill>
                <a:latin typeface="Libra BT" pitchFamily="66" charset="0"/>
              </a:rPr>
              <a:t>Los primeros seguidores de buda usaron mantos amarillos y destacaron</a:t>
            </a:r>
            <a:br>
              <a:rPr lang="es-VE" sz="4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4600">
                <a:solidFill>
                  <a:srgbClr val="FFFF00"/>
                </a:solidFill>
                <a:latin typeface="Libra BT" pitchFamily="66" charset="0"/>
              </a:rPr>
              <a:t>tres cosas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891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Buda como maestro</a:t>
            </a:r>
          </a:p>
        </p:txBody>
      </p:sp>
      <p:sp>
        <p:nvSpPr>
          <p:cNvPr id="689156" name="Text Box 4"/>
          <p:cNvSpPr txBox="1">
            <a:spLocks noChangeArrowheads="1"/>
          </p:cNvSpPr>
          <p:nvPr/>
        </p:nvSpPr>
        <p:spPr bwMode="auto">
          <a:xfrm>
            <a:off x="70104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ComputerHotline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0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Dhamma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como enseñanza</a:t>
            </a:r>
          </a:p>
        </p:txBody>
      </p:sp>
      <p:sp>
        <p:nvSpPr>
          <p:cNvPr id="690181" name="Text Box 5"/>
          <p:cNvSpPr txBox="1">
            <a:spLocks noChangeArrowheads="1"/>
          </p:cNvSpPr>
          <p:nvPr/>
        </p:nvSpPr>
        <p:spPr bwMode="auto">
          <a:xfrm>
            <a:off x="5638800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Tevaprapas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Makklay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1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Sangha [orden de un monje]</a:t>
            </a:r>
          </a:p>
        </p:txBody>
      </p:sp>
      <p:sp>
        <p:nvSpPr>
          <p:cNvPr id="691205" name="Text Box 5"/>
          <p:cNvSpPr txBox="1">
            <a:spLocks noChangeArrowheads="1"/>
          </p:cNvSpPr>
          <p:nvPr/>
        </p:nvSpPr>
        <p:spPr bwMode="auto">
          <a:xfrm>
            <a:off x="748665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22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0" y="0"/>
            <a:ext cx="4572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Dos divisiones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mahayana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e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hinayana</a:t>
            </a:r>
          </a:p>
        </p:txBody>
      </p:sp>
      <p:sp>
        <p:nvSpPr>
          <p:cNvPr id="692229" name="Text Box 5"/>
          <p:cNvSpPr txBox="1">
            <a:spLocks noChangeArrowheads="1"/>
          </p:cNvSpPr>
          <p:nvPr/>
        </p:nvSpPr>
        <p:spPr bwMode="auto">
          <a:xfrm>
            <a:off x="289560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7923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83175"/>
            <a:ext cx="9144000" cy="1470025"/>
          </a:xfrm>
          <a:effectLst/>
        </p:spPr>
        <p:txBody>
          <a:bodyPr/>
          <a:lstStyle/>
          <a:p>
            <a:r>
              <a:rPr lang="es-VE" sz="56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Mahayana</a:t>
            </a:r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es una regresión hacia el hinduismo</a:t>
            </a:r>
            <a:endParaRPr lang="es-VE" sz="5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2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7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429000" cy="6857999"/>
          </a:xfrm>
          <a:effectLst/>
        </p:spPr>
        <p:txBody>
          <a:bodyPr/>
          <a:lstStyle/>
          <a:p>
            <a:r>
              <a:rPr lang="es-VE" sz="54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Mahayana</a:t>
            </a:r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: hay dioses que pueden ayudarle al hombre en su lucha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312025" y="6613525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50800" dir="2700000" algn="tl" rotWithShape="0">
                    <a:schemeClr val="tx1"/>
                  </a:outerShdw>
                </a:effectLst>
                <a:latin typeface="Arial Narrow" pitchFamily="34" charset="0"/>
              </a:rPr>
              <a:t>© TongJar322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083425" y="6613525"/>
            <a:ext cx="206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Laughlin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Elkind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523999"/>
          </a:xfrm>
          <a:effectLst/>
        </p:spPr>
        <p:txBody>
          <a:bodyPr/>
          <a:lstStyle/>
          <a:p>
            <a:r>
              <a:rPr lang="es-VE" sz="56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Mahayana</a:t>
            </a:r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:</a:t>
            </a:r>
            <a:b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 vive en este mundo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523999"/>
          </a:xfrm>
          <a:effectLst/>
        </p:spPr>
        <p:txBody>
          <a:bodyPr/>
          <a:lstStyle/>
          <a:p>
            <a:r>
              <a:rPr lang="es-VE" sz="56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Mahayana</a:t>
            </a:r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: la compasión</a:t>
            </a:r>
            <a:b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la virtud mayor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22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0" y="0"/>
            <a:ext cx="4572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 dirty="0" err="1" smtClean="0">
                <a:solidFill>
                  <a:srgbClr val="FFFF00"/>
                </a:solidFill>
                <a:latin typeface="Libra BT" pitchFamily="66" charset="0"/>
              </a:rPr>
              <a:t>Mahayana</a:t>
            </a:r>
            <a:r>
              <a:rPr lang="es-VE" sz="5400" dirty="0" smtClean="0">
                <a:solidFill>
                  <a:srgbClr val="FFFF00"/>
                </a:solidFill>
                <a:latin typeface="Libra BT" pitchFamily="66" charset="0"/>
              </a:rPr>
              <a:t>: sus oraciones incluyen peticiones y no sólo meditación</a:t>
            </a:r>
            <a:endParaRPr lang="es-VE" sz="54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692229" name="Text Box 5"/>
          <p:cNvSpPr txBox="1">
            <a:spLocks noChangeArrowheads="1"/>
          </p:cNvSpPr>
          <p:nvPr/>
        </p:nvSpPr>
        <p:spPr bwMode="auto">
          <a:xfrm>
            <a:off x="289560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33800" y="914400"/>
            <a:ext cx="54102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Las escrituras del budismo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33800" y="914400"/>
            <a:ext cx="54102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Las escrituras del budismo</a:t>
            </a:r>
          </a:p>
        </p:txBody>
      </p:sp>
      <p:sp>
        <p:nvSpPr>
          <p:cNvPr id="693256" name="Rectangle 8"/>
          <p:cNvSpPr>
            <a:spLocks noChangeArrowheads="1"/>
          </p:cNvSpPr>
          <p:nvPr/>
        </p:nvSpPr>
        <p:spPr bwMode="auto">
          <a:xfrm>
            <a:off x="3733800" y="3810000"/>
            <a:ext cx="541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latin typeface="Libra BT" pitchFamily="66" charset="0"/>
              </a:rPr>
              <a:t>Sutra y</a:t>
            </a:r>
            <a:br>
              <a:rPr lang="es-VE" sz="5400" dirty="0">
                <a:latin typeface="Libra BT" pitchFamily="66" charset="0"/>
              </a:rPr>
            </a:br>
            <a:r>
              <a:rPr lang="es-VE" sz="5400" dirty="0" err="1">
                <a:latin typeface="Libra BT" pitchFamily="66" charset="0"/>
              </a:rPr>
              <a:t>shastra</a:t>
            </a:r>
            <a:endParaRPr lang="es-VE" sz="54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63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733800" y="0"/>
            <a:ext cx="5410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Sutra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las palabras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de buda mismo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52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733800" y="0"/>
            <a:ext cx="5410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Shastra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un discurso por un autor budista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73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733800" y="0"/>
            <a:ext cx="5410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es un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canon cerrado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83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Muchas interpretaciones</a:t>
            </a:r>
          </a:p>
        </p:txBody>
      </p:sp>
      <p:sp>
        <p:nvSpPr>
          <p:cNvPr id="698373" name="Text Box 5"/>
          <p:cNvSpPr txBox="1">
            <a:spLocks noChangeArrowheads="1"/>
          </p:cNvSpPr>
          <p:nvPr/>
        </p:nvSpPr>
        <p:spPr bwMode="auto">
          <a:xfrm>
            <a:off x="7486650" y="6553200"/>
            <a:ext cx="167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Gisling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Mahayana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99397" name="Text Box 5"/>
          <p:cNvSpPr txBox="1">
            <a:spLocks noChangeArrowheads="1"/>
          </p:cNvSpPr>
          <p:nvPr/>
        </p:nvSpPr>
        <p:spPr bwMode="auto">
          <a:xfrm>
            <a:off x="7083425" y="6613525"/>
            <a:ext cx="2060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Laughlin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Elkind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004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hinayana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700421" name="Text Box 5"/>
          <p:cNvSpPr txBox="1">
            <a:spLocks noChangeArrowheads="1"/>
          </p:cNvSpPr>
          <p:nvPr/>
        </p:nvSpPr>
        <p:spPr bwMode="auto">
          <a:xfrm>
            <a:off x="5334000" y="6613525"/>
            <a:ext cx="187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Diegodepol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014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05400" y="0"/>
            <a:ext cx="4038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Un ejemplo del budismo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el budismo zen</a:t>
            </a:r>
          </a:p>
        </p:txBody>
      </p:sp>
      <p:sp>
        <p:nvSpPr>
          <p:cNvPr id="701445" name="Text Box 5"/>
          <p:cNvSpPr txBox="1">
            <a:spLocks noChangeArrowheads="1"/>
          </p:cNvSpPr>
          <p:nvPr/>
        </p:nvSpPr>
        <p:spPr bwMode="auto">
          <a:xfrm>
            <a:off x="2819400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Tevaprapas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Makklay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024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05400" y="0"/>
            <a:ext cx="4038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 importancia de la meditación</a:t>
            </a:r>
          </a:p>
        </p:txBody>
      </p:sp>
      <p:sp>
        <p:nvSpPr>
          <p:cNvPr id="702469" name="Text Box 5"/>
          <p:cNvSpPr txBox="1">
            <a:spLocks noChangeArrowheads="1"/>
          </p:cNvSpPr>
          <p:nvPr/>
        </p:nvSpPr>
        <p:spPr bwMode="auto">
          <a:xfrm>
            <a:off x="2819400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Tevaprapas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Makklay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065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/>
        </p:spPr>
        <p:txBody>
          <a:bodyPr/>
          <a:lstStyle/>
          <a:p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Hay 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transmisión</a:t>
            </a:r>
            <a:b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más allá de las escrituras</a:t>
            </a:r>
          </a:p>
        </p:txBody>
      </p:sp>
      <p:sp>
        <p:nvSpPr>
          <p:cNvPr id="706567" name="Text Box 7"/>
          <p:cNvSpPr txBox="1">
            <a:spLocks noChangeArrowheads="1"/>
          </p:cNvSpPr>
          <p:nvPr/>
        </p:nvSpPr>
        <p:spPr bwMode="auto">
          <a:xfrm>
            <a:off x="5638800" y="6613525"/>
            <a:ext cx="2314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Tevaprapas Makklay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075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733800" y="0"/>
            <a:ext cx="5410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 dirty="0" smtClean="0">
                <a:solidFill>
                  <a:srgbClr val="FFFF00"/>
                </a:solidFill>
                <a:latin typeface="Libra BT" pitchFamily="66" charset="0"/>
              </a:rPr>
              <a:t>2. No </a:t>
            </a: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hay dependencia ni en palabras ni en letras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191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 dirty="0" smtClean="0">
                <a:solidFill>
                  <a:srgbClr val="FFFF00"/>
                </a:solidFill>
                <a:latin typeface="Libra BT" pitchFamily="66" charset="0"/>
              </a:rPr>
              <a:t>3. El </a:t>
            </a: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apuntar directo al alma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1682" name="Rectangle 2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0000">
              <a:alpha val="25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1685" name="Text Box 5"/>
          <p:cNvSpPr txBox="1">
            <a:spLocks noChangeArrowheads="1"/>
          </p:cNvSpPr>
          <p:nvPr/>
        </p:nvSpPr>
        <p:spPr bwMode="auto">
          <a:xfrm>
            <a:off x="6019800" y="5486400"/>
            <a:ext cx="2057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Joseph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Renger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11688" name="Rectangle 8"/>
          <p:cNvSpPr>
            <a:spLocks noChangeArrowheads="1"/>
          </p:cNvSpPr>
          <p:nvPr/>
        </p:nvSpPr>
        <p:spPr bwMode="auto">
          <a:xfrm>
            <a:off x="0" y="57912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 smtClean="0">
                <a:latin typeface="Libra BT" pitchFamily="66" charset="0"/>
              </a:rPr>
              <a:t>4. La </a:t>
            </a:r>
            <a:r>
              <a:rPr lang="es-VE" sz="5400" dirty="0">
                <a:latin typeface="Libra BT" pitchFamily="66" charset="0"/>
              </a:rPr>
              <a:t>mirada hacia adentro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3844</TotalTime>
  <Words>551</Words>
  <Application>Microsoft Office PowerPoint</Application>
  <PresentationFormat>On-screen Show (4:3)</PresentationFormat>
  <Paragraphs>110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Libra BT</vt:lpstr>
      <vt:lpstr>Wingdings</vt:lpstr>
      <vt:lpstr>DF Calligraphic Ornaments LET</vt:lpstr>
      <vt:lpstr>Arial Narrow</vt:lpstr>
      <vt:lpstr>Default Design</vt:lpstr>
      <vt:lpstr>Los budistas   sus creencias generales - parte b -</vt:lpstr>
      <vt:lpstr>3 grandes fallas que afligen la existencia</vt:lpstr>
      <vt:lpstr>Anicca – la falta de permanencia</vt:lpstr>
      <vt:lpstr>Anatta – el “no-yo” yo no existo</vt:lpstr>
      <vt:lpstr>dukkha – el sufrimiento que entra en toda la vida</vt:lpstr>
      <vt:lpstr>la horrible carencia de permanencia</vt:lpstr>
      <vt:lpstr>Buda anhelaba la paz y la permanencia</vt:lpstr>
      <vt:lpstr>Las 4 nobles verdades</vt:lpstr>
      <vt:lpstr>1. Toda la vida es dukkha [sufrimien-to]</vt:lpstr>
      <vt:lpstr>Es inherente en la naturaleza misma de la vida</vt:lpstr>
      <vt:lpstr>Pero ¿no hay gozo en esta vida?</vt:lpstr>
      <vt:lpstr>El gozo Tiende a existir en niveles superficiales</vt:lpstr>
      <vt:lpstr>Y aun lo que trae gozo </vt:lpstr>
      <vt:lpstr>también trae dolor</vt:lpstr>
      <vt:lpstr>2. La causa de dukkha es tanha [pasión, deseo]</vt:lpstr>
      <vt:lpstr>Gozar de placer</vt:lpstr>
      <vt:lpstr>Gozar de prosperidad</vt:lpstr>
      <vt:lpstr>Gozar de existencia individual</vt:lpstr>
      <vt:lpstr>La pasión básica es gozar de existencia individual</vt:lpstr>
      <vt:lpstr>3. La meta básica es nirodha [cesación de pasión, deseo]</vt:lpstr>
      <vt:lpstr>4. Se logra nirodha por el camino de los ocho pasos</vt:lpstr>
      <vt:lpstr>el camino de los ocho pasos</vt:lpstr>
      <vt:lpstr>1. el entendimiento correcto</vt:lpstr>
      <vt:lpstr>2. Los motivos correctos</vt:lpstr>
      <vt:lpstr>3. El hablar correcto</vt:lpstr>
      <vt:lpstr>4. La acción correcta</vt:lpstr>
      <vt:lpstr>5. La ocupación correcta</vt:lpstr>
      <vt:lpstr>6. El esfuerzo correcto</vt:lpstr>
      <vt:lpstr>7. La mente correcta</vt:lpstr>
      <vt:lpstr>8. La meditación correcta</vt:lpstr>
      <vt:lpstr>Cuando las skandhas están dispersas, hay libertad</vt:lpstr>
      <vt:lpstr>Nirvana – el cielo</vt:lpstr>
      <vt:lpstr>Slide 33</vt:lpstr>
      <vt:lpstr>Slide 34</vt:lpstr>
      <vt:lpstr>Los primeros seguidores de buda usaron mantos amarillos y destacaron tres cosas</vt:lpstr>
      <vt:lpstr>Buda como maestro</vt:lpstr>
      <vt:lpstr>Dhamma como enseñanza</vt:lpstr>
      <vt:lpstr>Sangha [orden de un monje]</vt:lpstr>
      <vt:lpstr>Dos divisiones  mahayana e hinayana</vt:lpstr>
      <vt:lpstr>Mahayana es una regresión hacia el hinduismo</vt:lpstr>
      <vt:lpstr>Mahayana: hay dioses que pueden ayudarle al hombre en su lucha</vt:lpstr>
      <vt:lpstr>Mahayana: se vive en este mundo</vt:lpstr>
      <vt:lpstr>Mahayana: la compasión es la virtud mayor</vt:lpstr>
      <vt:lpstr>Mahayana: sus oraciones incluyen peticiones y no sólo meditación</vt:lpstr>
      <vt:lpstr>Las escrituras del budismo</vt:lpstr>
      <vt:lpstr>Las escrituras del budismo</vt:lpstr>
      <vt:lpstr>Sutra  las palabras de buda mismo</vt:lpstr>
      <vt:lpstr>Shastra  un discurso por un autor budista</vt:lpstr>
      <vt:lpstr>No es un canon cerrado</vt:lpstr>
      <vt:lpstr>Muchas interpretaciones</vt:lpstr>
      <vt:lpstr>Mahayana</vt:lpstr>
      <vt:lpstr>hinayana</vt:lpstr>
      <vt:lpstr>Un ejemplo del budismo  el budismo zen</vt:lpstr>
      <vt:lpstr>La importancia de la meditación</vt:lpstr>
      <vt:lpstr>1. Hay una transmisión más allá de las escrituras</vt:lpstr>
      <vt:lpstr>2. No hay dependencia ni en palabras ni en letras</vt:lpstr>
      <vt:lpstr>3. El apuntar directo al alma</vt:lpstr>
      <vt:lpstr>Slide 58</vt:lpstr>
      <vt:lpstr>Slide 59</vt:lpstr>
      <vt:lpstr>Slide 60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183</cp:revision>
  <dcterms:created xsi:type="dcterms:W3CDTF">2007-11-13T16:31:37Z</dcterms:created>
  <dcterms:modified xsi:type="dcterms:W3CDTF">2009-11-26T17:19:48Z</dcterms:modified>
</cp:coreProperties>
</file>