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3"/>
  </p:notesMasterIdLst>
  <p:sldIdLst>
    <p:sldId id="940" r:id="rId2"/>
    <p:sldId id="941" r:id="rId3"/>
    <p:sldId id="942" r:id="rId4"/>
    <p:sldId id="943" r:id="rId5"/>
    <p:sldId id="944" r:id="rId6"/>
    <p:sldId id="945" r:id="rId7"/>
    <p:sldId id="946" r:id="rId8"/>
    <p:sldId id="947" r:id="rId9"/>
    <p:sldId id="948" r:id="rId10"/>
    <p:sldId id="949" r:id="rId11"/>
    <p:sldId id="950" r:id="rId12"/>
    <p:sldId id="951" r:id="rId13"/>
    <p:sldId id="952" r:id="rId14"/>
    <p:sldId id="953" r:id="rId15"/>
    <p:sldId id="1104" r:id="rId16"/>
    <p:sldId id="954" r:id="rId17"/>
    <p:sldId id="955" r:id="rId18"/>
    <p:sldId id="956" r:id="rId19"/>
    <p:sldId id="957" r:id="rId20"/>
    <p:sldId id="958" r:id="rId21"/>
    <p:sldId id="959" r:id="rId22"/>
    <p:sldId id="960" r:id="rId23"/>
    <p:sldId id="961" r:id="rId24"/>
    <p:sldId id="962" r:id="rId25"/>
    <p:sldId id="963" r:id="rId26"/>
    <p:sldId id="964" r:id="rId27"/>
    <p:sldId id="965" r:id="rId28"/>
    <p:sldId id="966" r:id="rId29"/>
    <p:sldId id="967" r:id="rId30"/>
    <p:sldId id="968" r:id="rId31"/>
    <p:sldId id="969" r:id="rId32"/>
    <p:sldId id="970" r:id="rId33"/>
    <p:sldId id="971" r:id="rId34"/>
    <p:sldId id="972" r:id="rId35"/>
    <p:sldId id="973" r:id="rId36"/>
    <p:sldId id="974" r:id="rId37"/>
    <p:sldId id="975" r:id="rId38"/>
    <p:sldId id="976" r:id="rId39"/>
    <p:sldId id="1105" r:id="rId40"/>
    <p:sldId id="1106" r:id="rId41"/>
    <p:sldId id="977" r:id="rId42"/>
    <p:sldId id="978" r:id="rId43"/>
    <p:sldId id="979" r:id="rId44"/>
    <p:sldId id="980" r:id="rId45"/>
    <p:sldId id="981" r:id="rId46"/>
    <p:sldId id="982" r:id="rId47"/>
    <p:sldId id="983" r:id="rId48"/>
    <p:sldId id="984" r:id="rId49"/>
    <p:sldId id="985" r:id="rId50"/>
    <p:sldId id="986" r:id="rId51"/>
    <p:sldId id="987" r:id="rId52"/>
    <p:sldId id="988" r:id="rId53"/>
    <p:sldId id="989" r:id="rId54"/>
    <p:sldId id="990" r:id="rId55"/>
    <p:sldId id="991" r:id="rId56"/>
    <p:sldId id="992" r:id="rId57"/>
    <p:sldId id="993" r:id="rId58"/>
    <p:sldId id="994" r:id="rId59"/>
    <p:sldId id="995" r:id="rId60"/>
    <p:sldId id="1103" r:id="rId61"/>
    <p:sldId id="724" r:id="rId62"/>
  </p:sldIdLst>
  <p:sldSz cx="9144000" cy="6858000" type="screen4x3"/>
  <p:notesSz cx="6858000" cy="9144000"/>
  <p:embeddedFontLst>
    <p:embeddedFont>
      <p:font typeface="Libra BT" pitchFamily="66" charset="0"/>
      <p:regular r:id="rId64"/>
    </p:embeddedFont>
    <p:embeddedFont>
      <p:font typeface="Arial Narrow" pitchFamily="34" charset="0"/>
      <p:regular r:id="rId65"/>
      <p:bold r:id="rId66"/>
      <p:italic r:id="rId67"/>
      <p:boldItalic r:id="rId68"/>
    </p:embeddedFont>
    <p:embeddedFont>
      <p:font typeface="Calibri" pitchFamily="34" charset="0"/>
      <p:regular r:id="rId69"/>
      <p:bold r:id="rId70"/>
      <p:italic r:id="rId71"/>
      <p:boldItalic r:id="rId72"/>
    </p:embeddedFont>
  </p:embeddedFontLst>
  <p:defaultTextStyle>
    <a:defPPr>
      <a:defRPr lang="en-US"/>
    </a:defPPr>
    <a:lvl1pPr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000066"/>
    <a:srgbClr val="000099"/>
    <a:srgbClr val="0033CC"/>
    <a:srgbClr val="00FFFF"/>
    <a:srgbClr val="FFFF99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05" autoAdjust="0"/>
    <p:restoredTop sz="94728" autoAdjust="0"/>
  </p:normalViewPr>
  <p:slideViewPr>
    <p:cSldViewPr>
      <p:cViewPr varScale="1">
        <p:scale>
          <a:sx n="66" d="100"/>
          <a:sy n="66" d="100"/>
        </p:scale>
        <p:origin x="-117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5.fntdata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3.fntdata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2.fntdata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1.fntdata"/><Relationship Id="rId69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7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846759-ED4E-42E1-ABAC-41C9961CA745}" type="datetimeFigureOut">
              <a:rPr lang="en-US" smtClean="0"/>
              <a:pPr/>
              <a:t>12/4/2009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16BFCB-3BA7-40FC-9647-2EB9183E93E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637BC3-8560-4378-9E64-6B6BEA77FDD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FB1D8-8959-4668-84D8-DEC727E3D1D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38D78E-34B2-42D0-BA11-2C6C160F74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442B24-A59A-4A1F-923D-E316DC19FF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9823C9-C517-4648-976E-236EBDEB458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9498F3-3F05-4EC6-9698-E5F1B9F5607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73C6BE-29AC-4232-88CD-05D53414F8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80C57C-383D-41B3-8AED-EE17C16715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93FF37-1017-43BA-8951-242DC3BEDE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9C819B-1981-4D79-BC42-FE8B64AA49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9ED0B5-496C-456F-92EC-03BD3CC712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fld id="{CB7B4E5B-22DC-4F9F-8781-E17BA773641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911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2263775"/>
            <a:ext cx="9144000" cy="1470025"/>
          </a:xfrm>
          <a:effectLst/>
        </p:spPr>
        <p:txBody>
          <a:bodyPr/>
          <a:lstStyle/>
          <a:p>
            <a:r>
              <a:rPr lang="es-VE" sz="8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Los taoístas y confucianos</a:t>
            </a:r>
            <a:endParaRPr lang="es-VE" sz="6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1816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s-VE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Página 43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rgbClr val="000000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ide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437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800600"/>
            <a:ext cx="9144000" cy="20574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pPr>
              <a:lnSpc>
                <a:spcPts val="7000"/>
              </a:lnSpc>
            </a:pPr>
            <a:r>
              <a:rPr lang="es-VE" sz="7200" dirty="0" smtClean="0">
                <a:solidFill>
                  <a:srgbClr val="FFFF00"/>
                </a:solidFill>
                <a:latin typeface="Libra BT" pitchFamily="66" charset="0"/>
              </a:rPr>
              <a:t>Introducción a las religiones chinas</a:t>
            </a:r>
            <a:endParaRPr lang="es-VE" sz="7200" dirty="0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543758" name="Text Box 14"/>
          <p:cNvSpPr txBox="1">
            <a:spLocks noChangeArrowheads="1"/>
          </p:cNvSpPr>
          <p:nvPr/>
        </p:nvSpPr>
        <p:spPr bwMode="auto">
          <a:xfrm>
            <a:off x="2667000" y="4572000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543760" name="Text Box 16"/>
          <p:cNvSpPr txBox="1">
            <a:spLocks noChangeArrowheads="1"/>
          </p:cNvSpPr>
          <p:nvPr/>
        </p:nvSpPr>
        <p:spPr bwMode="auto">
          <a:xfrm>
            <a:off x="5494338" y="4572000"/>
            <a:ext cx="2125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Miguel A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Monjas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5162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0" y="5540375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El trasfondo chino general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642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540375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200">
                <a:solidFill>
                  <a:srgbClr val="FFFF00"/>
                </a:solidFill>
                <a:latin typeface="Libra BT" pitchFamily="66" charset="0"/>
              </a:rPr>
              <a:t>Diferencia entre India y china</a:t>
            </a:r>
          </a:p>
        </p:txBody>
      </p:sp>
      <p:sp>
        <p:nvSpPr>
          <p:cNvPr id="864262" name="Text Box 6"/>
          <p:cNvSpPr txBox="1">
            <a:spLocks noChangeArrowheads="1"/>
          </p:cNvSpPr>
          <p:nvPr/>
        </p:nvSpPr>
        <p:spPr bwMode="auto">
          <a:xfrm>
            <a:off x="6705600" y="5614988"/>
            <a:ext cx="17875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GZLL412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6528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540375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100">
                <a:solidFill>
                  <a:srgbClr val="FFFF00"/>
                </a:solidFill>
                <a:latin typeface="Libra BT" pitchFamily="66" charset="0"/>
              </a:rPr>
              <a:t>Conceptos importantes de rfc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306" name="Rectangle 2"/>
          <p:cNvSpPr>
            <a:spLocks noChangeArrowheads="1"/>
          </p:cNvSpPr>
          <p:nvPr/>
        </p:nvSpPr>
        <p:spPr bwMode="auto">
          <a:xfrm>
            <a:off x="0" y="4495800"/>
            <a:ext cx="9144000" cy="2362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6630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7200" dirty="0" smtClean="0">
                <a:solidFill>
                  <a:srgbClr val="FFFF00"/>
                </a:solidFill>
                <a:latin typeface="Libra BT" pitchFamily="66" charset="0"/>
              </a:rPr>
              <a:t>1. </a:t>
            </a:r>
            <a:r>
              <a:rPr lang="es-VE" sz="7200" dirty="0" err="1" smtClean="0">
                <a:solidFill>
                  <a:srgbClr val="FFFF00"/>
                </a:solidFill>
                <a:latin typeface="Libra BT" pitchFamily="66" charset="0"/>
              </a:rPr>
              <a:t>T’ai</a:t>
            </a:r>
            <a:r>
              <a:rPr lang="es-VE" sz="7200" dirty="0" smtClean="0">
                <a:solidFill>
                  <a:srgbClr val="FFFF00"/>
                </a:solidFill>
                <a:latin typeface="Libra BT" pitchFamily="66" charset="0"/>
              </a:rPr>
              <a:t> </a:t>
            </a:r>
            <a:r>
              <a:rPr lang="es-VE" sz="7200" dirty="0" err="1">
                <a:solidFill>
                  <a:srgbClr val="FFFF00"/>
                </a:solidFill>
                <a:latin typeface="Libra BT" pitchFamily="66" charset="0"/>
              </a:rPr>
              <a:t>chi</a:t>
            </a:r>
            <a:endParaRPr lang="es-VE" sz="7200" dirty="0">
              <a:solidFill>
                <a:srgbClr val="FFFF00"/>
              </a:solidFill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498" name="Rectangle 2"/>
          <p:cNvSpPr>
            <a:spLocks noChangeArrowheads="1"/>
          </p:cNvSpPr>
          <p:nvPr/>
        </p:nvSpPr>
        <p:spPr bwMode="auto">
          <a:xfrm>
            <a:off x="0" y="4495800"/>
            <a:ext cx="9144000" cy="2362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24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7200" dirty="0" smtClean="0">
                <a:solidFill>
                  <a:srgbClr val="FFFF00"/>
                </a:solidFill>
                <a:latin typeface="Libra BT" pitchFamily="66" charset="0"/>
              </a:rPr>
              <a:t>2. Yin </a:t>
            </a:r>
            <a:r>
              <a:rPr lang="es-VE" sz="7200" dirty="0">
                <a:solidFill>
                  <a:srgbClr val="FFFF00"/>
                </a:solidFill>
                <a:latin typeface="Libra BT" pitchFamily="66" charset="0"/>
              </a:rPr>
              <a:t>y yang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69379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69380" name="Rectangle 4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>
                <a:latin typeface="Libra BT" pitchFamily="66" charset="0"/>
              </a:rPr>
              <a:t>Yin y yang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68357" name="Rectangle 5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68358" name="Rectangle 6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>
                <a:latin typeface="Libra BT" pitchFamily="66" charset="0"/>
              </a:rPr>
              <a:t>yang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8" y="10016"/>
            <a:ext cx="9144000" cy="6837967"/>
          </a:xfrm>
          <a:prstGeom prst="rect">
            <a:avLst/>
          </a:prstGeom>
        </p:spPr>
      </p:pic>
      <p:sp>
        <p:nvSpPr>
          <p:cNvPr id="870403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70404" name="Rectangle 4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>
                <a:latin typeface="Libra BT" pitchFamily="66" charset="0"/>
              </a:rPr>
              <a:t>Yin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71427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71428" name="Rectangle 4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>
                <a:latin typeface="Libra BT" pitchFamily="66" charset="0"/>
              </a:rPr>
              <a:t>Yin y yang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003525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 dirty="0">
                <a:latin typeface="Libra BT" pitchFamily="66" charset="0"/>
              </a:rPr>
              <a:t>Todo “nace” del yin y yang</a:t>
            </a:r>
          </a:p>
        </p:txBody>
      </p:sp>
      <p:sp>
        <p:nvSpPr>
          <p:cNvPr id="1003526" name="Text Box 6"/>
          <p:cNvSpPr txBox="1">
            <a:spLocks noChangeArrowheads="1"/>
          </p:cNvSpPr>
          <p:nvPr/>
        </p:nvSpPr>
        <p:spPr bwMode="auto">
          <a:xfrm>
            <a:off x="6804025" y="5775325"/>
            <a:ext cx="20351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Roger Garland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72451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72452" name="Rectangle 4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>
                <a:latin typeface="Libra BT" pitchFamily="66" charset="0"/>
              </a:rPr>
              <a:t>Yin predominante</a:t>
            </a:r>
          </a:p>
        </p:txBody>
      </p:sp>
      <p:sp>
        <p:nvSpPr>
          <p:cNvPr id="872455" name="Text Box 7"/>
          <p:cNvSpPr txBox="1">
            <a:spLocks noChangeArrowheads="1"/>
          </p:cNvSpPr>
          <p:nvPr/>
        </p:nvSpPr>
        <p:spPr bwMode="auto">
          <a:xfrm>
            <a:off x="6781800" y="5614988"/>
            <a:ext cx="16748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T</a:t>
            </a:r>
            <a:r>
              <a:rPr lang="es-VE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úrelio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73475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73476" name="Rectangle 4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latin typeface="Libra BT" pitchFamily="66" charset="0"/>
              </a:rPr>
              <a:t>Yang predominante</a:t>
            </a:r>
          </a:p>
        </p:txBody>
      </p:sp>
      <p:sp>
        <p:nvSpPr>
          <p:cNvPr id="873478" name="Text Box 6"/>
          <p:cNvSpPr txBox="1">
            <a:spLocks noChangeArrowheads="1"/>
          </p:cNvSpPr>
          <p:nvPr/>
        </p:nvSpPr>
        <p:spPr bwMode="auto">
          <a:xfrm>
            <a:off x="6919913" y="5622925"/>
            <a:ext cx="18430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Dirk Beyer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003525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 dirty="0">
                <a:latin typeface="Libra BT" pitchFamily="66" charset="0"/>
              </a:rPr>
              <a:t>Todo “nace” del yin y yang</a:t>
            </a:r>
          </a:p>
        </p:txBody>
      </p:sp>
      <p:sp>
        <p:nvSpPr>
          <p:cNvPr id="1003526" name="Text Box 6"/>
          <p:cNvSpPr txBox="1">
            <a:spLocks noChangeArrowheads="1"/>
          </p:cNvSpPr>
          <p:nvPr/>
        </p:nvSpPr>
        <p:spPr bwMode="auto">
          <a:xfrm>
            <a:off x="6804025" y="5775325"/>
            <a:ext cx="20351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Roger Garland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74500" name="Rectangle 4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 smtClean="0">
                <a:latin typeface="Libra BT" pitchFamily="66" charset="0"/>
              </a:rPr>
              <a:t>3. El </a:t>
            </a:r>
            <a:r>
              <a:rPr lang="es-VE" sz="6600" dirty="0">
                <a:latin typeface="Libra BT" pitchFamily="66" charset="0"/>
              </a:rPr>
              <a:t>tao</a:t>
            </a:r>
          </a:p>
        </p:txBody>
      </p:sp>
      <p:sp>
        <p:nvSpPr>
          <p:cNvPr id="874503" name="Text Box 7"/>
          <p:cNvSpPr txBox="1">
            <a:spLocks noChangeArrowheads="1"/>
          </p:cNvSpPr>
          <p:nvPr/>
        </p:nvSpPr>
        <p:spPr bwMode="auto">
          <a:xfrm>
            <a:off x="6934200" y="5767388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75524" name="Rectangle 4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 smtClean="0">
                <a:latin typeface="Libra BT" pitchFamily="66" charset="0"/>
              </a:rPr>
              <a:t>La interacción de yin y yang</a:t>
            </a:r>
            <a:endParaRPr lang="es-VE" sz="5600" dirty="0">
              <a:latin typeface="Libra BT" pitchFamily="66" charset="0"/>
            </a:endParaRPr>
          </a:p>
        </p:txBody>
      </p:sp>
      <p:sp>
        <p:nvSpPr>
          <p:cNvPr id="875526" name="Text Box 6"/>
          <p:cNvSpPr txBox="1">
            <a:spLocks noChangeArrowheads="1"/>
          </p:cNvSpPr>
          <p:nvPr/>
        </p:nvSpPr>
        <p:spPr bwMode="auto">
          <a:xfrm>
            <a:off x="6804025" y="5775325"/>
            <a:ext cx="20351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Roger Garland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76549" name="Rectangle 5"/>
          <p:cNvSpPr>
            <a:spLocks noChangeArrowheads="1"/>
          </p:cNvSpPr>
          <p:nvPr/>
        </p:nvSpPr>
        <p:spPr bwMode="auto">
          <a:xfrm>
            <a:off x="4953000" y="0"/>
            <a:ext cx="4343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>
                <a:latin typeface="Libra BT" pitchFamily="66" charset="0"/>
              </a:rPr>
              <a:t>El tao es </a:t>
            </a:r>
            <a:r>
              <a:rPr lang="es-VE" sz="5600" dirty="0" smtClean="0">
                <a:latin typeface="Libra BT" pitchFamily="66" charset="0"/>
              </a:rPr>
              <a:t>armonía, integración, cooperación</a:t>
            </a:r>
            <a:endParaRPr lang="es-VE" sz="5600" dirty="0">
              <a:latin typeface="Libra BT" pitchFamily="66" charset="0"/>
            </a:endParaRPr>
          </a:p>
        </p:txBody>
      </p:sp>
      <p:sp>
        <p:nvSpPr>
          <p:cNvPr id="876550" name="Text Box 6"/>
          <p:cNvSpPr txBox="1">
            <a:spLocks noChangeArrowheads="1"/>
          </p:cNvSpPr>
          <p:nvPr/>
        </p:nvSpPr>
        <p:spPr bwMode="auto">
          <a:xfrm>
            <a:off x="3200400" y="6619875"/>
            <a:ext cx="1905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pfctdayelise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77573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800" dirty="0">
                <a:latin typeface="Libra BT" pitchFamily="66" charset="0"/>
              </a:rPr>
              <a:t>Vivir en armonía con El tao</a:t>
            </a:r>
          </a:p>
        </p:txBody>
      </p:sp>
      <p:sp>
        <p:nvSpPr>
          <p:cNvPr id="877574" name="Text Box 6"/>
          <p:cNvSpPr txBox="1">
            <a:spLocks noChangeArrowheads="1"/>
          </p:cNvSpPr>
          <p:nvPr/>
        </p:nvSpPr>
        <p:spPr bwMode="auto">
          <a:xfrm>
            <a:off x="6804025" y="5775325"/>
            <a:ext cx="20351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Roger Garland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78596" name="Rectangle 4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78597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8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Si vive en armonía</a:t>
            </a: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5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79624" name="Text Box 8"/>
          <p:cNvSpPr txBox="1">
            <a:spLocks noChangeArrowheads="1"/>
          </p:cNvSpPr>
          <p:nvPr/>
        </p:nvSpPr>
        <p:spPr bwMode="auto">
          <a:xfrm>
            <a:off x="7467600" y="6619875"/>
            <a:ext cx="1752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Mcyjerry / Wikimedia Commons</a:t>
            </a:r>
          </a:p>
        </p:txBody>
      </p:sp>
      <p:sp>
        <p:nvSpPr>
          <p:cNvPr id="879621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8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Si vive en desacuerdo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80645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800" dirty="0">
                <a:latin typeface="Libra BT" pitchFamily="66" charset="0"/>
              </a:rPr>
              <a:t>Si todos viven en armonía</a:t>
            </a:r>
          </a:p>
        </p:txBody>
      </p:sp>
      <p:sp>
        <p:nvSpPr>
          <p:cNvPr id="880646" name="Text Box 6"/>
          <p:cNvSpPr txBox="1">
            <a:spLocks noChangeArrowheads="1"/>
          </p:cNvSpPr>
          <p:nvPr/>
        </p:nvSpPr>
        <p:spPr bwMode="auto">
          <a:xfrm>
            <a:off x="6804025" y="5775325"/>
            <a:ext cx="20351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Roger Garland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81668" name="Rectangle 4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1673" name="Text Box 9"/>
          <p:cNvSpPr txBox="1">
            <a:spLocks noChangeArrowheads="1"/>
          </p:cNvSpPr>
          <p:nvPr/>
        </p:nvSpPr>
        <p:spPr bwMode="auto">
          <a:xfrm>
            <a:off x="7391400" y="6608763"/>
            <a:ext cx="18097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Ted Chan / Wikimedia Commons</a:t>
            </a:r>
          </a:p>
        </p:txBody>
      </p:sp>
      <p:sp>
        <p:nvSpPr>
          <p:cNvPr id="881669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8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4. adivinación</a:t>
            </a:r>
            <a:endParaRPr lang="es-VE" sz="58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5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82691" name="Rectangle 3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2692" name="Rectangle 4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800" dirty="0" smtClean="0">
                <a:latin typeface="Libra BT" pitchFamily="66" charset="0"/>
              </a:rPr>
              <a:t>5. </a:t>
            </a:r>
            <a:r>
              <a:rPr lang="es-VE" sz="5800" dirty="0" err="1" smtClean="0">
                <a:latin typeface="Libra BT" pitchFamily="66" charset="0"/>
              </a:rPr>
              <a:t>Shang</a:t>
            </a:r>
            <a:r>
              <a:rPr lang="es-VE" sz="5800" dirty="0" smtClean="0">
                <a:latin typeface="Libra BT" pitchFamily="66" charset="0"/>
              </a:rPr>
              <a:t> </a:t>
            </a:r>
            <a:r>
              <a:rPr lang="es-VE" sz="5800" dirty="0">
                <a:latin typeface="Libra BT" pitchFamily="66" charset="0"/>
              </a:rPr>
              <a:t>ti</a:t>
            </a:r>
          </a:p>
        </p:txBody>
      </p:sp>
      <p:sp>
        <p:nvSpPr>
          <p:cNvPr id="882697" name="Text Box 9"/>
          <p:cNvSpPr txBox="1">
            <a:spLocks noChangeArrowheads="1"/>
          </p:cNvSpPr>
          <p:nvPr/>
        </p:nvSpPr>
        <p:spPr bwMode="auto">
          <a:xfrm>
            <a:off x="2057400" y="5538788"/>
            <a:ext cx="23066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Jeungic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organization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83717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800" dirty="0" smtClean="0">
                <a:latin typeface="Libra BT" pitchFamily="66" charset="0"/>
              </a:rPr>
              <a:t>6. </a:t>
            </a:r>
            <a:r>
              <a:rPr lang="es-VE" sz="5800" dirty="0" err="1" smtClean="0">
                <a:latin typeface="Libra BT" pitchFamily="66" charset="0"/>
              </a:rPr>
              <a:t>T’ien</a:t>
            </a:r>
            <a:endParaRPr lang="es-VE" sz="5800" dirty="0">
              <a:latin typeface="Libra BT" pitchFamily="66" charset="0"/>
            </a:endParaRPr>
          </a:p>
        </p:txBody>
      </p:sp>
      <p:sp>
        <p:nvSpPr>
          <p:cNvPr id="883719" name="Text Box 7"/>
          <p:cNvSpPr txBox="1">
            <a:spLocks noChangeArrowheads="1"/>
          </p:cNvSpPr>
          <p:nvPr/>
        </p:nvSpPr>
        <p:spPr bwMode="auto">
          <a:xfrm>
            <a:off x="7596187" y="5622925"/>
            <a:ext cx="16240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Cortes</a:t>
            </a:r>
            <a:r>
              <a:rPr lang="es-VE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ía</a:t>
            </a:r>
            <a:r>
              <a:rPr lang="es-VE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NASA – JPL - </a:t>
            </a:r>
            <a:r>
              <a:rPr lang="es-VE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Caltech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84741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800" dirty="0" smtClean="0">
                <a:latin typeface="Libra BT" pitchFamily="66" charset="0"/>
              </a:rPr>
              <a:t>7. </a:t>
            </a:r>
            <a:r>
              <a:rPr lang="es-VE" sz="5800" dirty="0" err="1" smtClean="0">
                <a:latin typeface="Libra BT" pitchFamily="66" charset="0"/>
              </a:rPr>
              <a:t>Shen</a:t>
            </a:r>
            <a:r>
              <a:rPr lang="es-VE" sz="5800" dirty="0" smtClean="0">
                <a:latin typeface="Libra BT" pitchFamily="66" charset="0"/>
              </a:rPr>
              <a:t> </a:t>
            </a:r>
            <a:r>
              <a:rPr lang="es-VE" sz="5800" dirty="0">
                <a:latin typeface="Libra BT" pitchFamily="66" charset="0"/>
              </a:rPr>
              <a:t>y </a:t>
            </a:r>
            <a:r>
              <a:rPr lang="es-VE" sz="5800" dirty="0" err="1">
                <a:latin typeface="Libra BT" pitchFamily="66" charset="0"/>
              </a:rPr>
              <a:t>kwei</a:t>
            </a:r>
            <a:endParaRPr lang="es-VE" sz="5800" dirty="0"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6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85765" name="Rectangle 5"/>
          <p:cNvSpPr>
            <a:spLocks noChangeArrowheads="1"/>
          </p:cNvSpPr>
          <p:nvPr/>
        </p:nvSpPr>
        <p:spPr bwMode="auto">
          <a:xfrm>
            <a:off x="-228600" y="0"/>
            <a:ext cx="4343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800">
                <a:latin typeface="Libra BT" pitchFamily="66" charset="0"/>
              </a:rPr>
              <a:t>Shen</a:t>
            </a:r>
          </a:p>
        </p:txBody>
      </p:sp>
      <p:sp>
        <p:nvSpPr>
          <p:cNvPr id="885767" name="Text Box 7"/>
          <p:cNvSpPr txBox="1">
            <a:spLocks noChangeArrowheads="1"/>
          </p:cNvSpPr>
          <p:nvPr/>
        </p:nvSpPr>
        <p:spPr bwMode="auto">
          <a:xfrm>
            <a:off x="7315200" y="6619875"/>
            <a:ext cx="1905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pfctdayelise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6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86789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800" dirty="0" err="1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Shen</a:t>
            </a:r>
            <a:endParaRPr lang="es-VE" sz="58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87813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800" dirty="0" err="1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kwei</a:t>
            </a:r>
            <a:endParaRPr lang="es-VE" sz="58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887816" name="Text Box 8"/>
          <p:cNvSpPr txBox="1">
            <a:spLocks noChangeArrowheads="1"/>
          </p:cNvSpPr>
          <p:nvPr/>
        </p:nvSpPr>
        <p:spPr bwMode="auto">
          <a:xfrm>
            <a:off x="7242175" y="6619875"/>
            <a:ext cx="19018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Robin Chen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6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88837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1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Luces y ruido hacen que huyan</a:t>
            </a:r>
          </a:p>
        </p:txBody>
      </p:sp>
      <p:sp>
        <p:nvSpPr>
          <p:cNvPr id="888838" name="Text Box 6"/>
          <p:cNvSpPr txBox="1">
            <a:spLocks noChangeArrowheads="1"/>
          </p:cNvSpPr>
          <p:nvPr/>
        </p:nvSpPr>
        <p:spPr bwMode="auto">
          <a:xfrm>
            <a:off x="7467600" y="6619875"/>
            <a:ext cx="17383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Semnoz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89862" name="Text Box 6"/>
          <p:cNvSpPr txBox="1">
            <a:spLocks noChangeArrowheads="1"/>
          </p:cNvSpPr>
          <p:nvPr/>
        </p:nvSpPr>
        <p:spPr bwMode="auto">
          <a:xfrm>
            <a:off x="7162800" y="5699125"/>
            <a:ext cx="2006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Nachoman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-au / Wikimedia Commons</a:t>
            </a:r>
          </a:p>
        </p:txBody>
      </p:sp>
      <p:sp>
        <p:nvSpPr>
          <p:cNvPr id="889864" name="Rectangle 8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100" dirty="0">
                <a:latin typeface="Libra BT" pitchFamily="66" charset="0"/>
              </a:rPr>
              <a:t>Luces y ruido hacen que huyan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90885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8. Adoración </a:t>
            </a:r>
            <a:r>
              <a:rPr lang="es-VE" sz="5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de antepasados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91909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Comida para antepasados</a:t>
            </a:r>
            <a:endParaRPr lang="es-VE" sz="56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6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92931" name="Rectangle 3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92933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800">
                <a:latin typeface="Libra BT" pitchFamily="66" charset="0"/>
              </a:rPr>
              <a:t>Una familia muy fuerte</a:t>
            </a:r>
          </a:p>
        </p:txBody>
      </p:sp>
      <p:sp>
        <p:nvSpPr>
          <p:cNvPr id="892937" name="Text Box 9"/>
          <p:cNvSpPr txBox="1">
            <a:spLocks noChangeArrowheads="1"/>
          </p:cNvSpPr>
          <p:nvPr/>
        </p:nvSpPr>
        <p:spPr bwMode="auto">
          <a:xfrm>
            <a:off x="6705600" y="5614988"/>
            <a:ext cx="17875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GZLL412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93954" name="Rectangle 2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93956" name="Rectangle 4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4800">
                <a:latin typeface="Libra BT" pitchFamily="66" charset="0"/>
              </a:rPr>
              <a:t>Los antepasados Vigilan la familia</a:t>
            </a:r>
          </a:p>
        </p:txBody>
      </p:sp>
      <p:sp>
        <p:nvSpPr>
          <p:cNvPr id="893958" name="Text Box 6"/>
          <p:cNvSpPr txBox="1">
            <a:spLocks noChangeArrowheads="1"/>
          </p:cNvSpPr>
          <p:nvPr/>
        </p:nvSpPr>
        <p:spPr bwMode="auto">
          <a:xfrm>
            <a:off x="6934200" y="5588000"/>
            <a:ext cx="17875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GZLL412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6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96005" name="Rectangle 5"/>
          <p:cNvSpPr>
            <a:spLocks noChangeArrowheads="1"/>
          </p:cNvSpPr>
          <p:nvPr/>
        </p:nvSpPr>
        <p:spPr bwMode="auto">
          <a:xfrm>
            <a:off x="0" y="0"/>
            <a:ext cx="9144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4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Una interdependencia entre los antepasados y los vivientes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004549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8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Santo lugar ancestral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98051" name="Rectangle 3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98053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800">
                <a:latin typeface="Libra BT" pitchFamily="66" charset="0"/>
              </a:rPr>
              <a:t>Santo lugar ancestral</a:t>
            </a: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5562600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004549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8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Santo lugar ancestral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98051" name="Rectangle 3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98053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800">
                <a:latin typeface="Libra BT" pitchFamily="66" charset="0"/>
              </a:rPr>
              <a:t>Santo lugar ancestral</a:t>
            </a: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5562600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7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97027" name="Rectangle 3"/>
          <p:cNvSpPr>
            <a:spLocks noChangeArrowheads="1"/>
          </p:cNvSpPr>
          <p:nvPr/>
        </p:nvSpPr>
        <p:spPr bwMode="auto">
          <a:xfrm>
            <a:off x="0" y="6019800"/>
            <a:ext cx="9144000" cy="838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97029" name="Rectangle 5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800">
                <a:latin typeface="Libra BT" pitchFamily="66" charset="0"/>
              </a:rPr>
              <a:t>Santo lugar ancestral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99076" name="Rectangle 4"/>
          <p:cNvSpPr>
            <a:spLocks noChangeArrowheads="1"/>
          </p:cNvSpPr>
          <p:nvPr/>
        </p:nvSpPr>
        <p:spPr bwMode="auto">
          <a:xfrm>
            <a:off x="5105400" y="0"/>
            <a:ext cx="4038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400">
                <a:latin typeface="Libra BT" pitchFamily="66" charset="0"/>
              </a:rPr>
              <a:t>Peregrinaje a las tumbas de los antepasados</a:t>
            </a:r>
          </a:p>
        </p:txBody>
      </p:sp>
      <p:sp>
        <p:nvSpPr>
          <p:cNvPr id="899078" name="Rectangle 6"/>
          <p:cNvSpPr>
            <a:spLocks noChangeArrowheads="1"/>
          </p:cNvSpPr>
          <p:nvPr/>
        </p:nvSpPr>
        <p:spPr bwMode="auto">
          <a:xfrm>
            <a:off x="0" y="6613525"/>
            <a:ext cx="19177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Pfctdayelise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7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00100" name="Rectangle 4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latin typeface="Libra BT" pitchFamily="66" charset="0"/>
              </a:rPr>
              <a:t>El taoísmo</a:t>
            </a:r>
          </a:p>
        </p:txBody>
      </p:sp>
      <p:sp>
        <p:nvSpPr>
          <p:cNvPr id="900103" name="Rectangle 7"/>
          <p:cNvSpPr>
            <a:spLocks noChangeArrowheads="1"/>
          </p:cNvSpPr>
          <p:nvPr/>
        </p:nvSpPr>
        <p:spPr bwMode="auto">
          <a:xfrm>
            <a:off x="6172200" y="5622925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7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01124" name="Rectangle 4"/>
          <p:cNvSpPr>
            <a:spLocks noChangeArrowheads="1"/>
          </p:cNvSpPr>
          <p:nvPr/>
        </p:nvSpPr>
        <p:spPr bwMode="auto">
          <a:xfrm>
            <a:off x="0" y="0"/>
            <a:ext cx="4343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>
                <a:latin typeface="Libra BT" pitchFamily="66" charset="0"/>
              </a:rPr>
              <a:t>Tao teh ching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7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02149" name="Rectangle 5"/>
          <p:cNvSpPr>
            <a:spLocks noChangeArrowheads="1"/>
          </p:cNvSpPr>
          <p:nvPr/>
        </p:nvSpPr>
        <p:spPr bwMode="auto">
          <a:xfrm>
            <a:off x="0" y="0"/>
            <a:ext cx="4343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>
                <a:latin typeface="Libra BT" pitchFamily="66" charset="0"/>
              </a:rPr>
              <a:t>Tao</a:t>
            </a:r>
            <a:br>
              <a:rPr lang="es-VE" sz="6600">
                <a:latin typeface="Libra BT" pitchFamily="66" charset="0"/>
              </a:rPr>
            </a:br>
            <a:r>
              <a:rPr lang="es-VE" sz="6600">
                <a:latin typeface="Libra BT" pitchFamily="66" charset="0"/>
              </a:rPr>
              <a:t/>
            </a:r>
            <a:br>
              <a:rPr lang="es-VE" sz="6600">
                <a:latin typeface="Libra BT" pitchFamily="66" charset="0"/>
              </a:rPr>
            </a:br>
            <a:endParaRPr lang="es-VE" sz="6600"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02150" name="Rectangle 6"/>
          <p:cNvSpPr>
            <a:spLocks noChangeArrowheads="1"/>
          </p:cNvSpPr>
          <p:nvPr/>
        </p:nvSpPr>
        <p:spPr bwMode="auto">
          <a:xfrm>
            <a:off x="0" y="0"/>
            <a:ext cx="4343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>
                <a:latin typeface="Libra BT" pitchFamily="66" charset="0"/>
              </a:rPr>
              <a:t/>
            </a:r>
            <a:br>
              <a:rPr lang="es-VE" sz="6600">
                <a:latin typeface="Libra BT" pitchFamily="66" charset="0"/>
              </a:rPr>
            </a:br>
            <a:r>
              <a:rPr lang="es-VE" sz="6600">
                <a:latin typeface="Libra BT" pitchFamily="66" charset="0"/>
              </a:rPr>
              <a:t>teh</a:t>
            </a:r>
            <a:br>
              <a:rPr lang="es-VE" sz="6600">
                <a:latin typeface="Libra BT" pitchFamily="66" charset="0"/>
              </a:rPr>
            </a:br>
            <a:endParaRPr lang="es-VE" sz="6600">
              <a:latin typeface="Libra BT" pitchFamily="66" charset="0"/>
            </a:endParaRPr>
          </a:p>
        </p:txBody>
      </p:sp>
      <p:sp>
        <p:nvSpPr>
          <p:cNvPr id="902149" name="Rectangle 5"/>
          <p:cNvSpPr>
            <a:spLocks noChangeArrowheads="1"/>
          </p:cNvSpPr>
          <p:nvPr/>
        </p:nvSpPr>
        <p:spPr bwMode="auto">
          <a:xfrm>
            <a:off x="0" y="0"/>
            <a:ext cx="4343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>
                <a:latin typeface="Libra BT" pitchFamily="66" charset="0"/>
              </a:rPr>
              <a:t>Tao</a:t>
            </a:r>
            <a:br>
              <a:rPr lang="es-VE" sz="6600">
                <a:latin typeface="Libra BT" pitchFamily="66" charset="0"/>
              </a:rPr>
            </a:br>
            <a:r>
              <a:rPr lang="es-VE" sz="6600">
                <a:latin typeface="Libra BT" pitchFamily="66" charset="0"/>
              </a:rPr>
              <a:t/>
            </a:r>
            <a:br>
              <a:rPr lang="es-VE" sz="6600">
                <a:latin typeface="Libra BT" pitchFamily="66" charset="0"/>
              </a:rPr>
            </a:br>
            <a:endParaRPr lang="es-VE" sz="6600"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7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02150" name="Rectangle 6"/>
          <p:cNvSpPr>
            <a:spLocks noChangeArrowheads="1"/>
          </p:cNvSpPr>
          <p:nvPr/>
        </p:nvSpPr>
        <p:spPr bwMode="auto">
          <a:xfrm>
            <a:off x="0" y="0"/>
            <a:ext cx="4343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>
                <a:latin typeface="Libra BT" pitchFamily="66" charset="0"/>
              </a:rPr>
              <a:t/>
            </a:r>
            <a:br>
              <a:rPr lang="es-VE" sz="6600">
                <a:latin typeface="Libra BT" pitchFamily="66" charset="0"/>
              </a:rPr>
            </a:br>
            <a:r>
              <a:rPr lang="es-VE" sz="6600">
                <a:latin typeface="Libra BT" pitchFamily="66" charset="0"/>
              </a:rPr>
              <a:t>teh</a:t>
            </a:r>
            <a:br>
              <a:rPr lang="es-VE" sz="6600">
                <a:latin typeface="Libra BT" pitchFamily="66" charset="0"/>
              </a:rPr>
            </a:br>
            <a:endParaRPr lang="es-VE" sz="6600">
              <a:latin typeface="Libra BT" pitchFamily="66" charset="0"/>
            </a:endParaRPr>
          </a:p>
        </p:txBody>
      </p:sp>
      <p:sp>
        <p:nvSpPr>
          <p:cNvPr id="902151" name="Rectangle 7"/>
          <p:cNvSpPr>
            <a:spLocks noChangeArrowheads="1"/>
          </p:cNvSpPr>
          <p:nvPr/>
        </p:nvSpPr>
        <p:spPr bwMode="auto">
          <a:xfrm>
            <a:off x="0" y="0"/>
            <a:ext cx="4343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>
                <a:latin typeface="Libra BT" pitchFamily="66" charset="0"/>
              </a:rPr>
              <a:t/>
            </a:r>
            <a:br>
              <a:rPr lang="es-VE" sz="6600">
                <a:latin typeface="Libra BT" pitchFamily="66" charset="0"/>
              </a:rPr>
            </a:br>
            <a:r>
              <a:rPr lang="es-VE" sz="6600">
                <a:latin typeface="Libra BT" pitchFamily="66" charset="0"/>
              </a:rPr>
              <a:t/>
            </a:r>
            <a:br>
              <a:rPr lang="es-VE" sz="6600">
                <a:latin typeface="Libra BT" pitchFamily="66" charset="0"/>
              </a:rPr>
            </a:br>
            <a:r>
              <a:rPr lang="es-VE" sz="6600">
                <a:latin typeface="Libra BT" pitchFamily="66" charset="0"/>
              </a:rPr>
              <a:t>wu-wei</a:t>
            </a:r>
          </a:p>
        </p:txBody>
      </p:sp>
      <p:sp>
        <p:nvSpPr>
          <p:cNvPr id="902149" name="Rectangle 5"/>
          <p:cNvSpPr>
            <a:spLocks noChangeArrowheads="1"/>
          </p:cNvSpPr>
          <p:nvPr/>
        </p:nvSpPr>
        <p:spPr bwMode="auto">
          <a:xfrm>
            <a:off x="0" y="0"/>
            <a:ext cx="4343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>
                <a:latin typeface="Libra BT" pitchFamily="66" charset="0"/>
              </a:rPr>
              <a:t>Tao</a:t>
            </a:r>
            <a:br>
              <a:rPr lang="es-VE" sz="6600">
                <a:latin typeface="Libra BT" pitchFamily="66" charset="0"/>
              </a:rPr>
            </a:br>
            <a:r>
              <a:rPr lang="es-VE" sz="6600">
                <a:latin typeface="Libra BT" pitchFamily="66" charset="0"/>
              </a:rPr>
              <a:t/>
            </a:r>
            <a:br>
              <a:rPr lang="es-VE" sz="6600">
                <a:latin typeface="Libra BT" pitchFamily="66" charset="0"/>
              </a:rPr>
            </a:br>
            <a:endParaRPr lang="es-VE" sz="6600"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03172" name="Rectangle 4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latin typeface="Libra BT" pitchFamily="66" charset="0"/>
              </a:rPr>
              <a:t>El tao</a:t>
            </a:r>
          </a:p>
        </p:txBody>
      </p:sp>
      <p:sp>
        <p:nvSpPr>
          <p:cNvPr id="903174" name="Text Box 6"/>
          <p:cNvSpPr txBox="1">
            <a:spLocks noChangeArrowheads="1"/>
          </p:cNvSpPr>
          <p:nvPr/>
        </p:nvSpPr>
        <p:spPr bwMode="auto">
          <a:xfrm>
            <a:off x="6934200" y="5767388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04196" name="Rectangle 4"/>
          <p:cNvSpPr>
            <a:spLocks noChangeArrowheads="1"/>
          </p:cNvSpPr>
          <p:nvPr/>
        </p:nvSpPr>
        <p:spPr bwMode="auto">
          <a:xfrm>
            <a:off x="0" y="0"/>
            <a:ext cx="3657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400" dirty="0">
                <a:latin typeface="Libra BT" pitchFamily="66" charset="0"/>
              </a:rPr>
              <a:t>La Meta final es </a:t>
            </a:r>
            <a:r>
              <a:rPr lang="es-VE" sz="5400" dirty="0" err="1">
                <a:latin typeface="Libra BT" pitchFamily="66" charset="0"/>
              </a:rPr>
              <a:t>repro-ducir</a:t>
            </a:r>
            <a:r>
              <a:rPr lang="es-VE" sz="5400" dirty="0">
                <a:latin typeface="Libra BT" pitchFamily="66" charset="0"/>
              </a:rPr>
              <a:t> el tao dentro de uno mismo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8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005572" name="Rectangle 4"/>
          <p:cNvSpPr>
            <a:spLocks noChangeArrowheads="1"/>
          </p:cNvSpPr>
          <p:nvPr/>
        </p:nvSpPr>
        <p:spPr bwMode="auto">
          <a:xfrm>
            <a:off x="0" y="0"/>
            <a:ext cx="3657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000">
                <a:latin typeface="Libra BT" pitchFamily="66" charset="0"/>
              </a:rPr>
              <a:t>El hombre nace como un ser bueno, y ren tao es la manera de mantenerlo así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05220" name="Rectangle 4"/>
          <p:cNvSpPr>
            <a:spLocks noChangeArrowheads="1"/>
          </p:cNvSpPr>
          <p:nvPr/>
        </p:nvSpPr>
        <p:spPr bwMode="auto">
          <a:xfrm>
            <a:off x="0" y="0"/>
            <a:ext cx="3657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400">
                <a:latin typeface="Libra BT" pitchFamily="66" charset="0"/>
              </a:rPr>
              <a:t>Los señales mayores de ren tao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8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06244" name="Rectangle 4"/>
          <p:cNvSpPr>
            <a:spLocks noChangeArrowheads="1"/>
          </p:cNvSpPr>
          <p:nvPr/>
        </p:nvSpPr>
        <p:spPr bwMode="auto">
          <a:xfrm>
            <a:off x="4724400" y="0"/>
            <a:ext cx="4419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400" dirty="0" err="1">
                <a:latin typeface="Libra BT" pitchFamily="66" charset="0"/>
              </a:rPr>
              <a:t>Wu-wei</a:t>
            </a:r>
            <a:r>
              <a:rPr lang="es-VE" sz="5400" dirty="0">
                <a:latin typeface="Libra BT" pitchFamily="66" charset="0"/>
              </a:rPr>
              <a:t/>
            </a:r>
            <a:br>
              <a:rPr lang="es-VE" sz="5400" dirty="0">
                <a:latin typeface="Libra BT" pitchFamily="66" charset="0"/>
              </a:rPr>
            </a:br>
            <a:r>
              <a:rPr lang="es-VE" sz="2000" dirty="0">
                <a:latin typeface="Libra BT" pitchFamily="66" charset="0"/>
              </a:rPr>
              <a:t/>
            </a:r>
            <a:br>
              <a:rPr lang="es-VE" sz="2000" dirty="0">
                <a:latin typeface="Libra BT" pitchFamily="66" charset="0"/>
              </a:rPr>
            </a:br>
            <a:r>
              <a:rPr lang="es-VE" sz="5400" dirty="0">
                <a:latin typeface="Libra BT" pitchFamily="66" charset="0"/>
              </a:rPr>
              <a:t>la negación de actividad innecesaria</a:t>
            </a:r>
          </a:p>
        </p:txBody>
      </p:sp>
      <p:sp>
        <p:nvSpPr>
          <p:cNvPr id="906245" name="Text Box 5"/>
          <p:cNvSpPr txBox="1">
            <a:spLocks noChangeArrowheads="1"/>
          </p:cNvSpPr>
          <p:nvPr/>
        </p:nvSpPr>
        <p:spPr bwMode="auto">
          <a:xfrm>
            <a:off x="3067050" y="6619875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8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07270" name="Text Box 6"/>
          <p:cNvSpPr txBox="1">
            <a:spLocks noChangeArrowheads="1"/>
          </p:cNvSpPr>
          <p:nvPr/>
        </p:nvSpPr>
        <p:spPr bwMode="auto">
          <a:xfrm>
            <a:off x="6858000" y="6619875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08293" name="Text Box 5"/>
          <p:cNvSpPr txBox="1">
            <a:spLocks noChangeArrowheads="1"/>
          </p:cNvSpPr>
          <p:nvPr/>
        </p:nvSpPr>
        <p:spPr bwMode="auto">
          <a:xfrm>
            <a:off x="2695575" y="6613525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8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08293" name="Text Box 5"/>
          <p:cNvSpPr txBox="1">
            <a:spLocks noChangeArrowheads="1"/>
          </p:cNvSpPr>
          <p:nvPr/>
        </p:nvSpPr>
        <p:spPr bwMode="auto">
          <a:xfrm>
            <a:off x="2695575" y="6613525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908296" name="Text Box 8"/>
          <p:cNvSpPr txBox="1">
            <a:spLocks noChangeArrowheads="1"/>
          </p:cNvSpPr>
          <p:nvPr/>
        </p:nvSpPr>
        <p:spPr bwMode="auto">
          <a:xfrm>
            <a:off x="4419600" y="6613525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8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10339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0340" name="Rectangle 4"/>
          <p:cNvSpPr>
            <a:spLocks noChangeArrowheads="1"/>
          </p:cNvSpPr>
          <p:nvPr/>
        </p:nvSpPr>
        <p:spPr bwMode="auto">
          <a:xfrm>
            <a:off x="-228600" y="5410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>
                <a:latin typeface="Libra BT" pitchFamily="66" charset="0"/>
              </a:rPr>
              <a:t>wu-hsin</a:t>
            </a:r>
            <a:br>
              <a:rPr lang="es-VE" sz="6000">
                <a:latin typeface="Libra BT" pitchFamily="66" charset="0"/>
              </a:rPr>
            </a:br>
            <a:r>
              <a:rPr lang="es-VE" sz="6000">
                <a:latin typeface="Libra BT" pitchFamily="66" charset="0"/>
              </a:rPr>
              <a:t>la negación de la mente</a:t>
            </a:r>
          </a:p>
        </p:txBody>
      </p:sp>
      <p:sp>
        <p:nvSpPr>
          <p:cNvPr id="910342" name="Rectangle 6"/>
          <p:cNvSpPr>
            <a:spLocks noChangeArrowheads="1"/>
          </p:cNvSpPr>
          <p:nvPr/>
        </p:nvSpPr>
        <p:spPr bwMode="auto">
          <a:xfrm>
            <a:off x="5791200" y="4937125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8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11364" name="Rectangle 4"/>
          <p:cNvSpPr>
            <a:spLocks noChangeArrowheads="1"/>
          </p:cNvSpPr>
          <p:nvPr/>
        </p:nvSpPr>
        <p:spPr bwMode="auto">
          <a:xfrm>
            <a:off x="0" y="0"/>
            <a:ext cx="3657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200">
                <a:latin typeface="Libra BT" pitchFamily="66" charset="0"/>
              </a:rPr>
              <a:t>Teh</a:t>
            </a:r>
            <a:br>
              <a:rPr lang="es-VE" sz="5200">
                <a:latin typeface="Libra BT" pitchFamily="66" charset="0"/>
              </a:rPr>
            </a:br>
            <a:r>
              <a:rPr lang="es-VE" sz="2000">
                <a:latin typeface="Libra BT" pitchFamily="66" charset="0"/>
              </a:rPr>
              <a:t/>
            </a:r>
            <a:br>
              <a:rPr lang="es-VE" sz="20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>la virtud</a:t>
            </a:r>
            <a:br>
              <a:rPr lang="es-VE" sz="5200">
                <a:latin typeface="Libra BT" pitchFamily="66" charset="0"/>
              </a:rPr>
            </a:br>
            <a:r>
              <a:rPr lang="es-VE" sz="5200">
                <a:latin typeface="Libra BT" pitchFamily="66" charset="0"/>
              </a:rPr>
              <a:t>o el funcionar espontáneo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8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12387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2388" name="Rectangle 4"/>
          <p:cNvSpPr>
            <a:spLocks noChangeArrowheads="1"/>
          </p:cNvSpPr>
          <p:nvPr/>
        </p:nvSpPr>
        <p:spPr bwMode="auto">
          <a:xfrm>
            <a:off x="-228600" y="49530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>
                <a:latin typeface="Libra BT" pitchFamily="66" charset="0"/>
              </a:rPr>
              <a:t>Esta manera de pensar está creciendo en el mundo occidental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9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13412" name="Rectangle 4"/>
          <p:cNvSpPr>
            <a:spLocks noChangeArrowheads="1"/>
          </p:cNvSpPr>
          <p:nvPr/>
        </p:nvSpPr>
        <p:spPr bwMode="auto">
          <a:xfrm>
            <a:off x="0" y="4191000"/>
            <a:ext cx="9144000" cy="26670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3413" name="Rectangle 5"/>
          <p:cNvSpPr>
            <a:spLocks noChangeArrowheads="1"/>
          </p:cNvSpPr>
          <p:nvPr/>
        </p:nvSpPr>
        <p:spPr bwMode="auto">
          <a:xfrm>
            <a:off x="-228600" y="49530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>
                <a:latin typeface="Libra BT" pitchFamily="66" charset="0"/>
              </a:rPr>
              <a:t>Esta manera de pensar está creciendo en el cristianismo occidental</a:t>
            </a: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8077200" y="3962400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0" y="838200"/>
            <a:ext cx="9144000" cy="5453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Fotos y gráficos</a:t>
            </a: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procedencia y copyright según identificación individual</a:t>
            </a: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(los sin identificación vienen del dominio público)</a:t>
            </a:r>
          </a:p>
          <a:p>
            <a:pPr algn="ctr">
              <a:buFont typeface="Wingdings" pitchFamily="2" charset="2"/>
              <a:buNone/>
            </a:pPr>
            <a:endParaRPr lang="es-VE" sz="4800" dirty="0" smtClean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Contenido general adaptado del texto</a:t>
            </a:r>
          </a:p>
          <a:p>
            <a:pPr algn="ctr">
              <a:buFont typeface="Wingdings" pitchFamily="2" charset="2"/>
              <a:buNone/>
            </a:pPr>
            <a:r>
              <a:rPr lang="es-VE" sz="3400" i="1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 presentación pertinente y persuasiva del evangelio:</a:t>
            </a:r>
          </a:p>
          <a:p>
            <a:pPr algn="ctr">
              <a:buFont typeface="Wingdings" pitchFamily="2" charset="2"/>
              <a:buNone/>
            </a:pPr>
            <a:r>
              <a:rPr lang="es-VE" sz="3400" i="1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el impacto del entorno religioso</a:t>
            </a:r>
          </a:p>
          <a:p>
            <a:pPr algn="ctr">
              <a:buFont typeface="Wingdings" pitchFamily="2" charset="2"/>
              <a:buNone/>
            </a:pPr>
            <a:endParaRPr lang="es-VE" sz="1000" i="1" dirty="0" smtClean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2010 William F. Ritchey</a:t>
            </a:r>
            <a:endParaRPr lang="es-VE" sz="3400" dirty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4737</TotalTime>
  <Words>479</Words>
  <Application>Microsoft Office PowerPoint</Application>
  <PresentationFormat>On-screen Show (4:3)</PresentationFormat>
  <Paragraphs>104</Paragraphs>
  <Slides>61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7" baseType="lpstr">
      <vt:lpstr>Arial</vt:lpstr>
      <vt:lpstr>Libra BT</vt:lpstr>
      <vt:lpstr>Wingdings</vt:lpstr>
      <vt:lpstr>Arial Narrow</vt:lpstr>
      <vt:lpstr>Calibri</vt:lpstr>
      <vt:lpstr>Default Design</vt:lpstr>
      <vt:lpstr>Los taoístas y confucianos</vt:lpstr>
      <vt:lpstr>Introducción a las religiones chinas</vt:lpstr>
      <vt:lpstr>El trasfondo chino general</vt:lpstr>
      <vt:lpstr>Diferencia entre India y china</vt:lpstr>
      <vt:lpstr>Conceptos importantes de rfc</vt:lpstr>
      <vt:lpstr>1. T’ai chi</vt:lpstr>
      <vt:lpstr>2. Yin y yang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William Ritchey</dc:creator>
  <cp:lastModifiedBy>William Ritchey</cp:lastModifiedBy>
  <cp:revision>170</cp:revision>
  <dcterms:created xsi:type="dcterms:W3CDTF">2007-11-13T16:31:37Z</dcterms:created>
  <dcterms:modified xsi:type="dcterms:W3CDTF">2009-12-04T14:11:19Z</dcterms:modified>
</cp:coreProperties>
</file>