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064" r:id="rId2"/>
    <p:sldId id="1065" r:id="rId3"/>
    <p:sldId id="1066" r:id="rId4"/>
    <p:sldId id="1067" r:id="rId5"/>
    <p:sldId id="1068" r:id="rId6"/>
    <p:sldId id="1069" r:id="rId7"/>
    <p:sldId id="1070" r:id="rId8"/>
    <p:sldId id="1071" r:id="rId9"/>
    <p:sldId id="1072" r:id="rId10"/>
    <p:sldId id="1073" r:id="rId11"/>
    <p:sldId id="1074" r:id="rId12"/>
    <p:sldId id="1075" r:id="rId13"/>
    <p:sldId id="1076" r:id="rId14"/>
    <p:sldId id="1077" r:id="rId15"/>
    <p:sldId id="1096" r:id="rId16"/>
    <p:sldId id="1097" r:id="rId17"/>
    <p:sldId id="1078" r:id="rId18"/>
    <p:sldId id="1079" r:id="rId19"/>
    <p:sldId id="1080" r:id="rId20"/>
    <p:sldId id="1081" r:id="rId21"/>
    <p:sldId id="1082" r:id="rId22"/>
    <p:sldId id="1083" r:id="rId23"/>
    <p:sldId id="1084" r:id="rId24"/>
    <p:sldId id="1085" r:id="rId25"/>
    <p:sldId id="1086" r:id="rId26"/>
    <p:sldId id="1087" r:id="rId27"/>
    <p:sldId id="1088" r:id="rId28"/>
    <p:sldId id="1089" r:id="rId29"/>
    <p:sldId id="1090" r:id="rId30"/>
    <p:sldId id="1091" r:id="rId31"/>
    <p:sldId id="1223" r:id="rId32"/>
    <p:sldId id="724" r:id="rId33"/>
  </p:sldIdLst>
  <p:sldSz cx="9144000" cy="6858000" type="screen4x3"/>
  <p:notesSz cx="6858000" cy="9144000"/>
  <p:embeddedFontLst>
    <p:embeddedFont>
      <p:font typeface="Libra BT" pitchFamily="66" charset="0"/>
      <p:regular r:id="rId34"/>
    </p:embeddedFont>
    <p:embeddedFont>
      <p:font typeface="Arial Narrow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0066"/>
    <a:srgbClr val="000099"/>
    <a:srgbClr val="0033CC"/>
    <a:srgbClr val="00FFFF"/>
    <a:srgbClr val="FFFF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37BC3-8560-4378-9E64-6B6BEA77FD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FB1D8-8959-4668-84D8-DEC727E3D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8D78E-34B2-42D0-BA11-2C6C160F7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B24-A59A-4A1F-923D-E316DC19F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23C9-C517-4648-976E-236EBDEB4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498F3-3F05-4EC6-9698-E5F1B9F56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3C6BE-29AC-4232-88CD-05D53414F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0C57C-383D-41B3-8AED-EE17C16715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3FF37-1017-43BA-8951-242DC3BED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19B-1981-4D79-BC42-FE8B64AA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0B5-496C-456F-92EC-03BD3CC71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B7B4E5B-22DC-4F9F-8781-E17BA77364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2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9144000" cy="1470025"/>
          </a:xfrm>
          <a:noFill/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taoístas y Confucianistas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060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47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200" dirty="0" smtClean="0">
                <a:latin typeface="Libra BT" pitchFamily="66" charset="0"/>
              </a:rPr>
              <a:t>1. Entender las cosmovisiones</a:t>
            </a:r>
            <a:endParaRPr lang="es-VE" sz="5200" dirty="0">
              <a:latin typeface="Libra BT" pitchFamily="66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4850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4852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2. Entender </a:t>
            </a:r>
            <a:r>
              <a:rPr lang="es-VE" sz="5600" dirty="0">
                <a:latin typeface="Libra BT" pitchFamily="66" charset="0"/>
              </a:rPr>
              <a:t>sus necesidades</a:t>
            </a:r>
          </a:p>
        </p:txBody>
      </p:sp>
      <p:sp>
        <p:nvSpPr>
          <p:cNvPr id="974854" name="Text Box 6"/>
          <p:cNvSpPr txBox="1">
            <a:spLocks noChangeArrowheads="1"/>
          </p:cNvSpPr>
          <p:nvPr/>
        </p:nvSpPr>
        <p:spPr bwMode="auto">
          <a:xfrm>
            <a:off x="6705600" y="5614988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5877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La </a:t>
            </a:r>
            <a:r>
              <a:rPr lang="es-VE" sz="4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Biblia resuelve sus problemas</a:t>
            </a:r>
          </a:p>
        </p:txBody>
      </p:sp>
      <p:sp>
        <p:nvSpPr>
          <p:cNvPr id="975878" name="Text Box 6"/>
          <p:cNvSpPr txBox="1">
            <a:spLocks noChangeArrowheads="1"/>
          </p:cNvSpPr>
          <p:nvPr/>
        </p:nvSpPr>
        <p:spPr bwMode="auto">
          <a:xfrm>
            <a:off x="6807200" y="6613525"/>
            <a:ext cx="233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Maccess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Corporation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9973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9974" name="Rectangle 6"/>
          <p:cNvSpPr>
            <a:spLocks noChangeArrowheads="1"/>
          </p:cNvSpPr>
          <p:nvPr/>
        </p:nvSpPr>
        <p:spPr bwMode="auto">
          <a:xfrm>
            <a:off x="-228600" y="5791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>
                <a:latin typeface="Libra BT" pitchFamily="66" charset="0"/>
              </a:rPr>
              <a:t>Ser supremo impersonal</a:t>
            </a:r>
          </a:p>
        </p:txBody>
      </p:sp>
      <p:sp>
        <p:nvSpPr>
          <p:cNvPr id="979975" name="Text Box 7"/>
          <p:cNvSpPr txBox="1">
            <a:spLocks noChangeArrowheads="1"/>
          </p:cNvSpPr>
          <p:nvPr/>
        </p:nvSpPr>
        <p:spPr bwMode="auto">
          <a:xfrm>
            <a:off x="2057400" y="5538788"/>
            <a:ext cx="23066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Jeungic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organization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8949" name="Rectangle 5"/>
          <p:cNvSpPr>
            <a:spLocks noChangeArrowheads="1"/>
          </p:cNvSpPr>
          <p:nvPr/>
        </p:nvSpPr>
        <p:spPr bwMode="auto">
          <a:xfrm>
            <a:off x="5181600" y="0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Una ética moral sin fuerza para cumplir</a:t>
            </a:r>
          </a:p>
        </p:txBody>
      </p:sp>
      <p:sp>
        <p:nvSpPr>
          <p:cNvPr id="978950" name="Text Box 6"/>
          <p:cNvSpPr txBox="1">
            <a:spLocks noChangeArrowheads="1"/>
          </p:cNvSpPr>
          <p:nvPr/>
        </p:nvSpPr>
        <p:spPr bwMode="auto">
          <a:xfrm>
            <a:off x="0" y="66135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Lavelk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099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0996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La educación no es suficiente para transformar al hombre</a:t>
            </a:r>
          </a:p>
        </p:txBody>
      </p:sp>
      <p:sp>
        <p:nvSpPr>
          <p:cNvPr id="980998" name="Text Box 6"/>
          <p:cNvSpPr txBox="1">
            <a:spLocks noChangeArrowheads="1"/>
          </p:cNvSpPr>
          <p:nvPr/>
        </p:nvSpPr>
        <p:spPr bwMode="auto">
          <a:xfrm>
            <a:off x="6858000" y="484505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77924" name="Rectangle 4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900">
                <a:latin typeface="Libra BT" pitchFamily="66" charset="0"/>
              </a:rPr>
              <a:t>El hombre no es un ser básicamente bueno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201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2020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>
                <a:latin typeface="Libra BT" pitchFamily="66" charset="0"/>
              </a:rPr>
              <a:t>Son sistemas muy complejos para entender y vivir</a:t>
            </a:r>
          </a:p>
        </p:txBody>
      </p:sp>
      <p:sp>
        <p:nvSpPr>
          <p:cNvPr id="982022" name="Text Box 6"/>
          <p:cNvSpPr txBox="1">
            <a:spLocks noChangeArrowheads="1"/>
          </p:cNvSpPr>
          <p:nvPr/>
        </p:nvSpPr>
        <p:spPr bwMode="auto">
          <a:xfrm>
            <a:off x="6934200" y="493712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3043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44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>
                <a:latin typeface="Libra BT" pitchFamily="66" charset="0"/>
              </a:rPr>
              <a:t>Un enfoque en el pasado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4067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406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Orar </a:t>
            </a:r>
            <a:r>
              <a:rPr lang="es-VE" sz="5600" dirty="0">
                <a:latin typeface="Libra BT" pitchFamily="66" charset="0"/>
              </a:rPr>
              <a:t>por los chinos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5092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5093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Amar </a:t>
            </a:r>
            <a:r>
              <a:rPr lang="es-VE" sz="5600" dirty="0">
                <a:latin typeface="Libra BT" pitchFamily="66" charset="0"/>
              </a:rPr>
              <a:t>a los chinos</a:t>
            </a:r>
          </a:p>
        </p:txBody>
      </p:sp>
      <p:sp>
        <p:nvSpPr>
          <p:cNvPr id="985095" name="Text Box 7"/>
          <p:cNvSpPr txBox="1">
            <a:spLocks noChangeArrowheads="1"/>
          </p:cNvSpPr>
          <p:nvPr/>
        </p:nvSpPr>
        <p:spPr bwMode="auto">
          <a:xfrm>
            <a:off x="7038975" y="56229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6115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611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respetar </a:t>
            </a:r>
            <a:r>
              <a:rPr lang="es-VE" sz="5600" dirty="0">
                <a:latin typeface="Libra BT" pitchFamily="66" charset="0"/>
              </a:rPr>
              <a:t>a los chinos</a:t>
            </a:r>
          </a:p>
        </p:txBody>
      </p:sp>
      <p:sp>
        <p:nvSpPr>
          <p:cNvPr id="986118" name="Text Box 6"/>
          <p:cNvSpPr txBox="1">
            <a:spLocks noChangeArrowheads="1"/>
          </p:cNvSpPr>
          <p:nvPr/>
        </p:nvSpPr>
        <p:spPr bwMode="auto">
          <a:xfrm>
            <a:off x="7038975" y="5622925"/>
            <a:ext cx="2105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Georges Seguin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7139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7142" name="Text Box 6"/>
          <p:cNvSpPr txBox="1">
            <a:spLocks noChangeArrowheads="1"/>
          </p:cNvSpPr>
          <p:nvPr/>
        </p:nvSpPr>
        <p:spPr bwMode="auto">
          <a:xfrm>
            <a:off x="6807200" y="4953000"/>
            <a:ext cx="233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Maccess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Corporation / Wikimedia Commons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5376672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 no somos “refinados”,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¿por qué hacernos caso?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5376672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Ubicarnos en su sistema de relaciones interpersonales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6116" name="Rectangle 4"/>
          <p:cNvSpPr>
            <a:spLocks noChangeArrowheads="1"/>
          </p:cNvSpPr>
          <p:nvPr/>
        </p:nvSpPr>
        <p:spPr bwMode="auto">
          <a:xfrm>
            <a:off x="0" y="5376672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Comportarnos como ellos, aun en nuestros cultos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816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8165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formación </a:t>
            </a:r>
            <a:r>
              <a:rPr lang="es-VE" sz="4800" dirty="0">
                <a:latin typeface="Libra BT" pitchFamily="66" charset="0"/>
              </a:rPr>
              <a:t>buena y </a:t>
            </a:r>
            <a:r>
              <a:rPr lang="es-VE" sz="4800" dirty="0" smtClean="0">
                <a:latin typeface="Libra BT" pitchFamily="66" charset="0"/>
              </a:rPr>
              <a:t>avanzada</a:t>
            </a:r>
            <a:endParaRPr lang="es-VE" sz="4800" dirty="0">
              <a:latin typeface="Libra BT" pitchFamily="66" charset="0"/>
            </a:endParaRPr>
          </a:p>
        </p:txBody>
      </p:sp>
      <p:sp>
        <p:nvSpPr>
          <p:cNvPr id="988166" name="Text Box 6"/>
          <p:cNvSpPr txBox="1">
            <a:spLocks noChangeArrowheads="1"/>
          </p:cNvSpPr>
          <p:nvPr/>
        </p:nvSpPr>
        <p:spPr bwMode="auto">
          <a:xfrm>
            <a:off x="7389813" y="5715000"/>
            <a:ext cx="1754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Tostie14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89188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9189" name="Rectangle 5"/>
          <p:cNvSpPr>
            <a:spLocks noChangeArrowheads="1"/>
          </p:cNvSpPr>
          <p:nvPr/>
        </p:nvSpPr>
        <p:spPr bwMode="auto">
          <a:xfrm>
            <a:off x="-228600" y="54102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800" dirty="0" smtClean="0">
                <a:latin typeface="Libra BT" pitchFamily="66" charset="0"/>
              </a:rPr>
              <a:t>Enfatizar </a:t>
            </a:r>
            <a:r>
              <a:rPr lang="es-VE" sz="5800" dirty="0">
                <a:latin typeface="Libra BT" pitchFamily="66" charset="0"/>
              </a:rPr>
              <a:t>el estilo de vida bíblico y el mensaje bíblico</a:t>
            </a:r>
          </a:p>
        </p:txBody>
      </p:sp>
      <p:sp>
        <p:nvSpPr>
          <p:cNvPr id="989190" name="Rectangle 6"/>
          <p:cNvSpPr>
            <a:spLocks noChangeArrowheads="1"/>
          </p:cNvSpPr>
          <p:nvPr/>
        </p:nvSpPr>
        <p:spPr bwMode="auto">
          <a:xfrm>
            <a:off x="67056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989192" name="Rectangle 8"/>
          <p:cNvSpPr>
            <a:spLocks noChangeArrowheads="1"/>
          </p:cNvSpPr>
          <p:nvPr/>
        </p:nvSpPr>
        <p:spPr bwMode="auto">
          <a:xfrm>
            <a:off x="762000" y="4800600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0213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Enseñar </a:t>
            </a: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mensaje</a:t>
            </a:r>
            <a:b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bíblico acerca de las relaciones interpersonales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1237" name="Rectangle 5"/>
          <p:cNvSpPr>
            <a:spLocks noChangeArrowheads="1"/>
          </p:cNvSpPr>
          <p:nvPr/>
        </p:nvSpPr>
        <p:spPr bwMode="auto">
          <a:xfrm>
            <a:off x="0" y="533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Vivir </a:t>
            </a: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según</a:t>
            </a:r>
            <a:b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normas bíblicas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533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Vivir en una</a:t>
            </a: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7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familia de la fe</a:t>
            </a:r>
            <a:endParaRPr lang="es-VE" sz="57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3285" name="Rectangle 5"/>
          <p:cNvSpPr>
            <a:spLocks noChangeArrowheads="1"/>
          </p:cNvSpPr>
          <p:nvPr/>
        </p:nvSpPr>
        <p:spPr bwMode="auto">
          <a:xfrm>
            <a:off x="5334000" y="0"/>
            <a:ext cx="381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 smtClean="0">
                <a:latin typeface="Libra BT" pitchFamily="66" charset="0"/>
              </a:rPr>
              <a:t>Tener </a:t>
            </a:r>
            <a:r>
              <a:rPr lang="es-VE" sz="5700" dirty="0">
                <a:latin typeface="Libra BT" pitchFamily="66" charset="0"/>
              </a:rPr>
              <a:t>una</a:t>
            </a:r>
            <a:br>
              <a:rPr lang="es-VE" sz="5700" dirty="0">
                <a:latin typeface="Libra BT" pitchFamily="66" charset="0"/>
              </a:rPr>
            </a:br>
            <a:r>
              <a:rPr lang="es-VE" sz="5700" dirty="0">
                <a:latin typeface="Libra BT" pitchFamily="66" charset="0"/>
              </a:rPr>
              <a:t>excelente vida familiar</a:t>
            </a:r>
          </a:p>
        </p:txBody>
      </p:sp>
      <p:sp>
        <p:nvSpPr>
          <p:cNvPr id="993287" name="Text Box 7"/>
          <p:cNvSpPr txBox="1">
            <a:spLocks noChangeArrowheads="1"/>
          </p:cNvSpPr>
          <p:nvPr/>
        </p:nvSpPr>
        <p:spPr bwMode="auto">
          <a:xfrm>
            <a:off x="0" y="6619875"/>
            <a:ext cx="2386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533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chinos tienen Una lealtad y piedad filial muy fuerte</a:t>
            </a:r>
            <a:endParaRPr lang="es-VE" sz="5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5335" name="Rectangle 7"/>
          <p:cNvSpPr>
            <a:spLocks noChangeArrowheads="1"/>
          </p:cNvSpPr>
          <p:nvPr/>
        </p:nvSpPr>
        <p:spPr bwMode="auto">
          <a:xfrm>
            <a:off x="7324725" y="6613525"/>
            <a:ext cx="1895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Oliver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Spalt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533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 nos van a respetar, debemos ser </a:t>
            </a:r>
            <a:r>
              <a:rPr lang="es-VE" sz="5000" u="sng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dignos</a:t>
            </a:r>
            <a:r>
              <a:rPr lang="es-VE" sz="5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de respeto</a:t>
            </a:r>
            <a:endParaRPr lang="es-VE" sz="5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33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Nuestra familia debe ser ordenada y bajo control</a:t>
            </a:r>
            <a:endParaRPr lang="es-VE" sz="5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934200" y="4876800"/>
            <a:ext cx="1787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GZLL412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997381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3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Estudiar </a:t>
            </a:r>
            <a:r>
              <a:rPr lang="es-VE" sz="43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</a:t>
            </a:r>
            <a:r>
              <a:rPr lang="es-VE" sz="43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entender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43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Sociedad y </a:t>
            </a:r>
            <a:r>
              <a:rPr lang="es-VE" sz="43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religiones chinas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37967"/>
          </a:xfrm>
          <a:prstGeom prst="rect">
            <a:avLst/>
          </a:prstGeom>
        </p:spPr>
      </p:pic>
      <p:sp>
        <p:nvSpPr>
          <p:cNvPr id="999428" name="Rectangle 4"/>
          <p:cNvSpPr>
            <a:spLocks noChangeArrowheads="1"/>
          </p:cNvSpPr>
          <p:nvPr/>
        </p:nvSpPr>
        <p:spPr bwMode="auto">
          <a:xfrm>
            <a:off x="0" y="4876800"/>
            <a:ext cx="9144000" cy="2057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9429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comunicar la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Antigüedad del </a:t>
            </a:r>
            <a:r>
              <a:rPr lang="es-VE" sz="4800" dirty="0">
                <a:latin typeface="Libra BT" pitchFamily="66" charset="0"/>
              </a:rPr>
              <a:t>cristianismo</a:t>
            </a:r>
          </a:p>
        </p:txBody>
      </p:sp>
      <p:sp>
        <p:nvSpPr>
          <p:cNvPr id="999436" name="Text Box 12"/>
          <p:cNvSpPr txBox="1">
            <a:spLocks noChangeArrowheads="1"/>
          </p:cNvSpPr>
          <p:nvPr/>
        </p:nvSpPr>
        <p:spPr bwMode="auto">
          <a:xfrm>
            <a:off x="6351588" y="4648200"/>
            <a:ext cx="2076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6839" name="Rectangle 7"/>
          <p:cNvSpPr>
            <a:spLocks noChangeArrowheads="1"/>
          </p:cNvSpPr>
          <p:nvPr/>
        </p:nvSpPr>
        <p:spPr bwMode="auto">
          <a:xfrm>
            <a:off x="0" y="4876800"/>
            <a:ext cx="9144000" cy="20574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6840" name="Rectangle 8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Seguir sus raíces a través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del judaísmo hasta Noé</a:t>
            </a:r>
            <a:endParaRPr lang="es-VE" sz="48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7863" name="Rectangle 7"/>
          <p:cNvSpPr>
            <a:spLocks noChangeArrowheads="1"/>
          </p:cNvSpPr>
          <p:nvPr/>
        </p:nvSpPr>
        <p:spPr bwMode="auto">
          <a:xfrm>
            <a:off x="0" y="5562600"/>
            <a:ext cx="9144000" cy="1371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7864" name="Rectangle 8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Y hasta Adán y Eva</a:t>
            </a:r>
            <a:endParaRPr lang="es-VE" sz="48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01476" name="Rectangle 4"/>
          <p:cNvSpPr>
            <a:spLocks noChangeArrowheads="1"/>
          </p:cNvSpPr>
          <p:nvPr/>
        </p:nvSpPr>
        <p:spPr bwMode="auto">
          <a:xfrm>
            <a:off x="0" y="5257800"/>
            <a:ext cx="9144000" cy="1600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1477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Contextualizar </a:t>
            </a:r>
            <a:r>
              <a:rPr lang="es-VE" sz="4800" dirty="0">
                <a:latin typeface="Libra BT" pitchFamily="66" charset="0"/>
              </a:rPr>
              <a:t>nuestras </a:t>
            </a:r>
            <a:r>
              <a:rPr lang="es-VE" sz="4800" dirty="0" smtClean="0">
                <a:latin typeface="Libra BT" pitchFamily="66" charset="0"/>
              </a:rPr>
              <a:t>vidas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4800" dirty="0" smtClean="0">
                <a:latin typeface="Libra BT" pitchFamily="66" charset="0"/>
              </a:rPr>
              <a:t>y </a:t>
            </a:r>
            <a:r>
              <a:rPr lang="es-VE" sz="4800" dirty="0">
                <a:latin typeface="Libra BT" pitchFamily="66" charset="0"/>
              </a:rPr>
              <a:t>la presentación del mensaje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5029200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4764</TotalTime>
  <Words>358</Words>
  <Application>Microsoft Office PowerPoint</Application>
  <PresentationFormat>On-screen Show (4:3)</PresentationFormat>
  <Paragraphs>68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Libra BT</vt:lpstr>
      <vt:lpstr>Wingdings</vt:lpstr>
      <vt:lpstr>Arial Narrow</vt:lpstr>
      <vt:lpstr>Default Design</vt:lpstr>
      <vt:lpstr>cómo evangelizar y hacer discípulos entre taoístas y Confucianistas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180</cp:revision>
  <dcterms:created xsi:type="dcterms:W3CDTF">2007-11-13T16:31:37Z</dcterms:created>
  <dcterms:modified xsi:type="dcterms:W3CDTF">2009-12-05T00:54:26Z</dcterms:modified>
</cp:coreProperties>
</file>